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0" r:id="rId2"/>
  </p:sldMasterIdLst>
  <p:notesMasterIdLst>
    <p:notesMasterId r:id="rId30"/>
  </p:notesMasterIdLst>
  <p:handoutMasterIdLst>
    <p:handoutMasterId r:id="rId31"/>
  </p:handoutMasterIdLst>
  <p:sldIdLst>
    <p:sldId id="257" r:id="rId3"/>
    <p:sldId id="326" r:id="rId4"/>
    <p:sldId id="322" r:id="rId5"/>
    <p:sldId id="325" r:id="rId6"/>
    <p:sldId id="316" r:id="rId7"/>
    <p:sldId id="338" r:id="rId8"/>
    <p:sldId id="329" r:id="rId9"/>
    <p:sldId id="330" r:id="rId10"/>
    <p:sldId id="319" r:id="rId11"/>
    <p:sldId id="302" r:id="rId12"/>
    <p:sldId id="303" r:id="rId13"/>
    <p:sldId id="323" r:id="rId14"/>
    <p:sldId id="327" r:id="rId15"/>
    <p:sldId id="331" r:id="rId16"/>
    <p:sldId id="297" r:id="rId17"/>
    <p:sldId id="332" r:id="rId18"/>
    <p:sldId id="310" r:id="rId19"/>
    <p:sldId id="334" r:id="rId20"/>
    <p:sldId id="335" r:id="rId21"/>
    <p:sldId id="336" r:id="rId22"/>
    <p:sldId id="333" r:id="rId23"/>
    <p:sldId id="328" r:id="rId24"/>
    <p:sldId id="337" r:id="rId25"/>
    <p:sldId id="318" r:id="rId26"/>
    <p:sldId id="289" r:id="rId27"/>
    <p:sldId id="298" r:id="rId28"/>
    <p:sldId id="320" r:id="rId29"/>
  </p:sldIdLst>
  <p:sldSz cx="8640763" cy="6483350"/>
  <p:notesSz cx="6808788" cy="9940925"/>
  <p:defaultText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2">
          <p15:clr>
            <a:srgbClr val="A4A3A4"/>
          </p15:clr>
        </p15:guide>
        <p15:guide id="2" pos="27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55" autoAdjust="0"/>
    <p:restoredTop sz="93883" autoAdjust="0"/>
  </p:normalViewPr>
  <p:slideViewPr>
    <p:cSldViewPr snapToGrid="0" snapToObjects="1">
      <p:cViewPr varScale="1">
        <p:scale>
          <a:sx n="90" d="100"/>
          <a:sy n="90" d="100"/>
        </p:scale>
        <p:origin x="1123" y="72"/>
      </p:cViewPr>
      <p:guideLst>
        <p:guide orient="horz" pos="2042"/>
        <p:guide pos="2722"/>
      </p:guideLst>
    </p:cSldViewPr>
  </p:slideViewPr>
  <p:outlineViewPr>
    <p:cViewPr>
      <p:scale>
        <a:sx n="33" d="100"/>
        <a:sy n="33" d="100"/>
      </p:scale>
      <p:origin x="0" y="-2073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7603"/>
          </a:xfrm>
          <a:prstGeom prst="rect">
            <a:avLst/>
          </a:prstGeom>
        </p:spPr>
        <p:txBody>
          <a:bodyPr vert="horz" lIns="91577" tIns="45789" rIns="91577" bIns="45789" rtlCol="0"/>
          <a:lstStyle>
            <a:lvl1pPr algn="l">
              <a:defRPr sz="1200"/>
            </a:lvl1pPr>
          </a:lstStyle>
          <a:p>
            <a:endParaRPr lang="en-GB"/>
          </a:p>
        </p:txBody>
      </p:sp>
      <p:sp>
        <p:nvSpPr>
          <p:cNvPr id="3" name="Date Placeholder 2"/>
          <p:cNvSpPr>
            <a:spLocks noGrp="1"/>
          </p:cNvSpPr>
          <p:nvPr>
            <p:ph type="dt" sz="quarter" idx="1"/>
          </p:nvPr>
        </p:nvSpPr>
        <p:spPr>
          <a:xfrm>
            <a:off x="3855981" y="0"/>
            <a:ext cx="2951217" cy="497603"/>
          </a:xfrm>
          <a:prstGeom prst="rect">
            <a:avLst/>
          </a:prstGeom>
        </p:spPr>
        <p:txBody>
          <a:bodyPr vert="horz" lIns="91577" tIns="45789" rIns="91577" bIns="45789" rtlCol="0"/>
          <a:lstStyle>
            <a:lvl1pPr algn="r">
              <a:defRPr sz="1200"/>
            </a:lvl1pPr>
          </a:lstStyle>
          <a:p>
            <a:fld id="{B2EB9B4D-6B7B-4D52-9016-D2841A43ACDB}" type="datetimeFigureOut">
              <a:rPr lang="en-GB" smtClean="0"/>
              <a:t>15/03/2023</a:t>
            </a:fld>
            <a:endParaRPr lang="en-GB"/>
          </a:p>
        </p:txBody>
      </p:sp>
      <p:sp>
        <p:nvSpPr>
          <p:cNvPr id="4" name="Footer Placeholder 3"/>
          <p:cNvSpPr>
            <a:spLocks noGrp="1"/>
          </p:cNvSpPr>
          <p:nvPr>
            <p:ph type="ftr" sz="quarter" idx="2"/>
          </p:nvPr>
        </p:nvSpPr>
        <p:spPr>
          <a:xfrm>
            <a:off x="0" y="9443322"/>
            <a:ext cx="2951217" cy="497603"/>
          </a:xfrm>
          <a:prstGeom prst="rect">
            <a:avLst/>
          </a:prstGeom>
        </p:spPr>
        <p:txBody>
          <a:bodyPr vert="horz" lIns="91577" tIns="45789" rIns="91577" bIns="45789" rtlCol="0" anchor="b"/>
          <a:lstStyle>
            <a:lvl1pPr algn="l">
              <a:defRPr sz="1200"/>
            </a:lvl1pPr>
          </a:lstStyle>
          <a:p>
            <a:endParaRPr lang="en-GB"/>
          </a:p>
        </p:txBody>
      </p:sp>
      <p:sp>
        <p:nvSpPr>
          <p:cNvPr id="5" name="Slide Number Placeholder 4"/>
          <p:cNvSpPr>
            <a:spLocks noGrp="1"/>
          </p:cNvSpPr>
          <p:nvPr>
            <p:ph type="sldNum" sz="quarter" idx="3"/>
          </p:nvPr>
        </p:nvSpPr>
        <p:spPr>
          <a:xfrm>
            <a:off x="3855981" y="9443322"/>
            <a:ext cx="2951217" cy="497603"/>
          </a:xfrm>
          <a:prstGeom prst="rect">
            <a:avLst/>
          </a:prstGeom>
        </p:spPr>
        <p:txBody>
          <a:bodyPr vert="horz" lIns="91577" tIns="45789" rIns="91577" bIns="45789" rtlCol="0" anchor="b"/>
          <a:lstStyle>
            <a:lvl1pPr algn="r">
              <a:defRPr sz="1200"/>
            </a:lvl1pPr>
          </a:lstStyle>
          <a:p>
            <a:fld id="{918EE510-EF0B-48FA-B9B4-3A60D9D045F1}" type="slidenum">
              <a:rPr lang="en-GB" smtClean="0"/>
              <a:t>‹#›</a:t>
            </a:fld>
            <a:endParaRPr lang="en-GB"/>
          </a:p>
        </p:txBody>
      </p:sp>
    </p:spTree>
    <p:extLst>
      <p:ext uri="{BB962C8B-B14F-4D97-AF65-F5344CB8AC3E}">
        <p14:creationId xmlns:p14="http://schemas.microsoft.com/office/powerpoint/2010/main" val="3324980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577" tIns="45789" rIns="91577" bIns="45789" rtlCol="0"/>
          <a:lstStyle>
            <a:lvl1pPr algn="l">
              <a:defRPr sz="1200"/>
            </a:lvl1pPr>
          </a:lstStyle>
          <a:p>
            <a:endParaRPr lang="en-GB" dirty="0"/>
          </a:p>
        </p:txBody>
      </p:sp>
      <p:sp>
        <p:nvSpPr>
          <p:cNvPr id="3" name="Date Placeholder 2"/>
          <p:cNvSpPr>
            <a:spLocks noGrp="1"/>
          </p:cNvSpPr>
          <p:nvPr>
            <p:ph type="dt" idx="1"/>
          </p:nvPr>
        </p:nvSpPr>
        <p:spPr>
          <a:xfrm>
            <a:off x="3856738" y="0"/>
            <a:ext cx="2950475" cy="497046"/>
          </a:xfrm>
          <a:prstGeom prst="rect">
            <a:avLst/>
          </a:prstGeom>
        </p:spPr>
        <p:txBody>
          <a:bodyPr vert="horz" lIns="91577" tIns="45789" rIns="91577" bIns="45789" rtlCol="0"/>
          <a:lstStyle>
            <a:lvl1pPr algn="r">
              <a:defRPr sz="1200"/>
            </a:lvl1pPr>
          </a:lstStyle>
          <a:p>
            <a:fld id="{4D842F51-AD57-4827-9753-60B57684F6EC}" type="datetimeFigureOut">
              <a:rPr lang="en-GB" smtClean="0"/>
              <a:pPr/>
              <a:t>15/03/2023</a:t>
            </a:fld>
            <a:endParaRPr lang="en-GB" dirty="0"/>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577" tIns="45789" rIns="91577" bIns="45789" rtlCol="0" anchor="ctr"/>
          <a:lstStyle/>
          <a:p>
            <a:endParaRPr lang="en-GB" dirty="0"/>
          </a:p>
        </p:txBody>
      </p:sp>
      <p:sp>
        <p:nvSpPr>
          <p:cNvPr id="5" name="Notes Placeholder 4"/>
          <p:cNvSpPr>
            <a:spLocks noGrp="1"/>
          </p:cNvSpPr>
          <p:nvPr>
            <p:ph type="body" sz="quarter" idx="3"/>
          </p:nvPr>
        </p:nvSpPr>
        <p:spPr>
          <a:xfrm>
            <a:off x="680880" y="4721940"/>
            <a:ext cx="5447030" cy="4473416"/>
          </a:xfrm>
          <a:prstGeom prst="rect">
            <a:avLst/>
          </a:prstGeom>
        </p:spPr>
        <p:txBody>
          <a:bodyPr vert="horz" lIns="91577" tIns="45789" rIns="91577" bIns="457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3"/>
            <a:ext cx="2950475" cy="497046"/>
          </a:xfrm>
          <a:prstGeom prst="rect">
            <a:avLst/>
          </a:prstGeom>
        </p:spPr>
        <p:txBody>
          <a:bodyPr vert="horz" lIns="91577" tIns="45789" rIns="91577" bIns="457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6738" y="9442153"/>
            <a:ext cx="2950475" cy="497046"/>
          </a:xfrm>
          <a:prstGeom prst="rect">
            <a:avLst/>
          </a:prstGeom>
        </p:spPr>
        <p:txBody>
          <a:bodyPr vert="horz" lIns="91577" tIns="45789" rIns="91577" bIns="45789" rtlCol="0" anchor="b"/>
          <a:lstStyle>
            <a:lvl1pPr algn="r">
              <a:defRPr sz="1200"/>
            </a:lvl1pPr>
          </a:lstStyle>
          <a:p>
            <a:fld id="{D95B18EF-5D74-457D-B5F4-342F749BAA62}" type="slidenum">
              <a:rPr lang="en-GB" smtClean="0"/>
              <a:pPr/>
              <a:t>‹#›</a:t>
            </a:fld>
            <a:endParaRPr lang="en-GB" dirty="0"/>
          </a:p>
        </p:txBody>
      </p:sp>
    </p:spTree>
    <p:extLst>
      <p:ext uri="{BB962C8B-B14F-4D97-AF65-F5344CB8AC3E}">
        <p14:creationId xmlns:p14="http://schemas.microsoft.com/office/powerpoint/2010/main" val="1453467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1</a:t>
            </a:fld>
            <a:endParaRPr lang="en-GB" dirty="0"/>
          </a:p>
        </p:txBody>
      </p:sp>
    </p:spTree>
    <p:extLst>
      <p:ext uri="{BB962C8B-B14F-4D97-AF65-F5344CB8AC3E}">
        <p14:creationId xmlns:p14="http://schemas.microsoft.com/office/powerpoint/2010/main" val="2128029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5B18EF-5D74-457D-B5F4-342F749BAA62}" type="slidenum">
              <a:rPr lang="en-GB" smtClean="0"/>
              <a:pPr/>
              <a:t>11</a:t>
            </a:fld>
            <a:endParaRPr lang="en-GB" dirty="0"/>
          </a:p>
        </p:txBody>
      </p:sp>
    </p:spTree>
    <p:extLst>
      <p:ext uri="{BB962C8B-B14F-4D97-AF65-F5344CB8AC3E}">
        <p14:creationId xmlns:p14="http://schemas.microsoft.com/office/powerpoint/2010/main" val="226825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unsure whether anything is high risk – please ask.</a:t>
            </a:r>
          </a:p>
        </p:txBody>
      </p:sp>
      <p:sp>
        <p:nvSpPr>
          <p:cNvPr id="4" name="Slide Number Placeholder 3"/>
          <p:cNvSpPr>
            <a:spLocks noGrp="1"/>
          </p:cNvSpPr>
          <p:nvPr>
            <p:ph type="sldNum" sz="quarter" idx="10"/>
          </p:nvPr>
        </p:nvSpPr>
        <p:spPr/>
        <p:txBody>
          <a:bodyPr/>
          <a:lstStyle/>
          <a:p>
            <a:fld id="{D95B18EF-5D74-457D-B5F4-342F749BAA62}" type="slidenum">
              <a:rPr lang="en-GB" smtClean="0"/>
              <a:pPr/>
              <a:t>12</a:t>
            </a:fld>
            <a:endParaRPr lang="en-GB" dirty="0"/>
          </a:p>
        </p:txBody>
      </p:sp>
    </p:spTree>
    <p:extLst>
      <p:ext uri="{BB962C8B-B14F-4D97-AF65-F5344CB8AC3E}">
        <p14:creationId xmlns:p14="http://schemas.microsoft.com/office/powerpoint/2010/main" val="115324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details are on the travel website under country info </a:t>
            </a:r>
          </a:p>
        </p:txBody>
      </p:sp>
      <p:sp>
        <p:nvSpPr>
          <p:cNvPr id="4" name="Slide Number Placeholder 3"/>
          <p:cNvSpPr>
            <a:spLocks noGrp="1"/>
          </p:cNvSpPr>
          <p:nvPr>
            <p:ph type="sldNum" sz="quarter" idx="10"/>
          </p:nvPr>
        </p:nvSpPr>
        <p:spPr/>
        <p:txBody>
          <a:bodyPr/>
          <a:lstStyle/>
          <a:p>
            <a:fld id="{D95B18EF-5D74-457D-B5F4-342F749BAA62}" type="slidenum">
              <a:rPr lang="en-GB" smtClean="0"/>
              <a:pPr/>
              <a:t>13</a:t>
            </a:fld>
            <a:endParaRPr lang="en-GB" dirty="0"/>
          </a:p>
        </p:txBody>
      </p:sp>
    </p:spTree>
    <p:extLst>
      <p:ext uri="{BB962C8B-B14F-4D97-AF65-F5344CB8AC3E}">
        <p14:creationId xmlns:p14="http://schemas.microsoft.com/office/powerpoint/2010/main" val="4131558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5B18EF-5D74-457D-B5F4-342F749BAA62}" type="slidenum">
              <a:rPr lang="en-GB" smtClean="0"/>
              <a:pPr/>
              <a:t>15</a:t>
            </a:fld>
            <a:endParaRPr lang="en-GB" dirty="0"/>
          </a:p>
        </p:txBody>
      </p:sp>
    </p:spTree>
    <p:extLst>
      <p:ext uri="{BB962C8B-B14F-4D97-AF65-F5344CB8AC3E}">
        <p14:creationId xmlns:p14="http://schemas.microsoft.com/office/powerpoint/2010/main" val="3417896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 typeface="Arial" panose="020B0604020202020204" pitchFamily="34" charset="0"/>
              <a:buChar char="•"/>
            </a:pPr>
            <a:r>
              <a:rPr lang="en-GB" dirty="0"/>
              <a:t>The page </a:t>
            </a:r>
          </a:p>
          <a:p>
            <a:pPr marL="171707" indent="-171707">
              <a:buFont typeface="Arial" panose="020B0604020202020204" pitchFamily="34" charset="0"/>
              <a:buChar char="•"/>
            </a:pPr>
            <a:r>
              <a:rPr lang="en-GB" dirty="0"/>
              <a:t>New system brought in between June - September 2018 to apply for travel insurance</a:t>
            </a:r>
          </a:p>
          <a:p>
            <a:pPr marL="171707" indent="-171707">
              <a:buFont typeface="Arial" panose="020B0604020202020204" pitchFamily="34" charset="0"/>
              <a:buChar char="•"/>
            </a:pPr>
            <a:r>
              <a:rPr lang="en-GB" dirty="0"/>
              <a:t>Allows users to create all applications and track their progress 24/7</a:t>
            </a:r>
          </a:p>
          <a:p>
            <a:pPr marL="171707" indent="-171707">
              <a:buFont typeface="Arial" panose="020B0604020202020204" pitchFamily="34" charset="0"/>
              <a:buChar char="•"/>
            </a:pPr>
            <a:r>
              <a:rPr lang="en-GB" dirty="0"/>
              <a:t>Departmental Administrators and Managers can view &amp; approve travel requests and see all documents on one page </a:t>
            </a:r>
          </a:p>
          <a:p>
            <a:pPr marL="171707" indent="-171707">
              <a:buFont typeface="Arial" panose="020B0604020202020204" pitchFamily="34" charset="0"/>
              <a:buChar char="•"/>
            </a:pPr>
            <a:r>
              <a:rPr lang="en-GB" dirty="0"/>
              <a:t>Provides system generated emails to confirm when the cover has been granted</a:t>
            </a:r>
          </a:p>
          <a:p>
            <a:pPr marL="171707" indent="-171707">
              <a:buFont typeface="Arial" panose="020B0604020202020204" pitchFamily="34" charset="0"/>
              <a:buChar char="•"/>
            </a:pPr>
            <a:r>
              <a:rPr lang="en-GB" dirty="0"/>
              <a:t>Prompts Risk Assessments &amp; Questionnaires</a:t>
            </a:r>
          </a:p>
          <a:p>
            <a:pPr marL="171707" indent="-171707">
              <a:buFont typeface="Arial" panose="020B0604020202020204" pitchFamily="34" charset="0"/>
              <a:buChar char="•"/>
            </a:pPr>
            <a:r>
              <a:rPr lang="en-GB" dirty="0"/>
              <a:t>Allows us to run reports to see where students are (even if they’re not using University Insurance)</a:t>
            </a:r>
          </a:p>
          <a:p>
            <a:pPr marL="171707" indent="-171707">
              <a:buFont typeface="Arial" panose="020B0604020202020204" pitchFamily="34" charset="0"/>
              <a:buChar char="•"/>
            </a:pPr>
            <a:r>
              <a:rPr lang="en-GB" dirty="0"/>
              <a:t>Step by step user guides are available on the website</a:t>
            </a:r>
          </a:p>
          <a:p>
            <a:pPr marL="171707" indent="-171707">
              <a:buFont typeface="Arial" panose="020B0604020202020204" pitchFamily="34" charset="0"/>
              <a:buChar char="•"/>
            </a:pPr>
            <a:r>
              <a:rPr lang="en-GB" dirty="0"/>
              <a:t>Can apply on behalf of someone else</a:t>
            </a:r>
          </a:p>
          <a:p>
            <a:endParaRPr lang="en-GB" dirty="0"/>
          </a:p>
          <a:p>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16</a:t>
            </a:fld>
            <a:endParaRPr lang="en-GB" dirty="0"/>
          </a:p>
        </p:txBody>
      </p:sp>
    </p:spTree>
    <p:extLst>
      <p:ext uri="{BB962C8B-B14F-4D97-AF65-F5344CB8AC3E}">
        <p14:creationId xmlns:p14="http://schemas.microsoft.com/office/powerpoint/2010/main" val="995594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17</a:t>
            </a:fld>
            <a:endParaRPr lang="en-GB" dirty="0"/>
          </a:p>
        </p:txBody>
      </p:sp>
    </p:spTree>
    <p:extLst>
      <p:ext uri="{BB962C8B-B14F-4D97-AF65-F5344CB8AC3E}">
        <p14:creationId xmlns:p14="http://schemas.microsoft.com/office/powerpoint/2010/main" val="909247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 typeface="Arial" panose="020B0604020202020204" pitchFamily="34" charset="0"/>
              <a:buChar char="•"/>
            </a:pPr>
            <a:endParaRPr lang="en-GB" dirty="0"/>
          </a:p>
          <a:p>
            <a:pPr marL="171707" indent="-171707">
              <a:buFont typeface="Arial" panose="020B0604020202020204" pitchFamily="34" charset="0"/>
              <a:buChar char="•"/>
            </a:pPr>
            <a:r>
              <a:rPr lang="en-GB" dirty="0"/>
              <a:t>The page </a:t>
            </a:r>
          </a:p>
          <a:p>
            <a:pPr marL="171707" indent="-171707">
              <a:buFont typeface="Arial" panose="020B0604020202020204" pitchFamily="34" charset="0"/>
              <a:buChar char="•"/>
            </a:pPr>
            <a:r>
              <a:rPr lang="en-GB" dirty="0"/>
              <a:t>New system brought in between June - September 2018 to apply for travel insurance</a:t>
            </a:r>
          </a:p>
          <a:p>
            <a:pPr marL="171707" indent="-171707">
              <a:buFont typeface="Arial" panose="020B0604020202020204" pitchFamily="34" charset="0"/>
              <a:buChar char="•"/>
            </a:pPr>
            <a:r>
              <a:rPr lang="en-GB" dirty="0"/>
              <a:t>Allows users to create all applications and track their progress 24/7</a:t>
            </a:r>
          </a:p>
          <a:p>
            <a:pPr marL="171707" indent="-171707">
              <a:buFont typeface="Arial" panose="020B0604020202020204" pitchFamily="34" charset="0"/>
              <a:buChar char="•"/>
            </a:pPr>
            <a:r>
              <a:rPr lang="en-GB" dirty="0"/>
              <a:t>Departmental Administrators and Managers can view &amp; approve travel requests and see all documents on one page </a:t>
            </a:r>
          </a:p>
          <a:p>
            <a:pPr marL="171707" indent="-171707">
              <a:buFont typeface="Arial" panose="020B0604020202020204" pitchFamily="34" charset="0"/>
              <a:buChar char="•"/>
            </a:pPr>
            <a:r>
              <a:rPr lang="en-GB" dirty="0"/>
              <a:t>Provides system generated emails to confirm when the cover has been granted</a:t>
            </a:r>
          </a:p>
          <a:p>
            <a:pPr marL="171707" indent="-171707">
              <a:buFont typeface="Arial" panose="020B0604020202020204" pitchFamily="34" charset="0"/>
              <a:buChar char="•"/>
            </a:pPr>
            <a:r>
              <a:rPr lang="en-GB" dirty="0"/>
              <a:t>Prompts Risk Assessments &amp; Questionnaires</a:t>
            </a:r>
          </a:p>
          <a:p>
            <a:pPr marL="171707" indent="-171707">
              <a:buFont typeface="Arial" panose="020B0604020202020204" pitchFamily="34" charset="0"/>
              <a:buChar char="•"/>
            </a:pPr>
            <a:r>
              <a:rPr lang="en-GB" dirty="0"/>
              <a:t>Allows us to run reports to see where students are (even if they’re not using University Insurance)</a:t>
            </a:r>
          </a:p>
          <a:p>
            <a:pPr marL="171707" indent="-171707">
              <a:buFont typeface="Arial" panose="020B0604020202020204" pitchFamily="34" charset="0"/>
              <a:buChar char="•"/>
            </a:pPr>
            <a:r>
              <a:rPr lang="en-GB" dirty="0"/>
              <a:t>Step by step user guides are available on the website</a:t>
            </a:r>
          </a:p>
          <a:p>
            <a:pPr marL="171707" indent="-171707">
              <a:buFont typeface="Arial" panose="020B0604020202020204" pitchFamily="34" charset="0"/>
              <a:buChar char="•"/>
            </a:pPr>
            <a:r>
              <a:rPr lang="en-GB" dirty="0"/>
              <a:t>Can apply on behalf of someone else</a:t>
            </a:r>
          </a:p>
          <a:p>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18</a:t>
            </a:fld>
            <a:endParaRPr lang="en-GB" dirty="0"/>
          </a:p>
        </p:txBody>
      </p:sp>
    </p:spTree>
    <p:extLst>
      <p:ext uri="{BB962C8B-B14F-4D97-AF65-F5344CB8AC3E}">
        <p14:creationId xmlns:p14="http://schemas.microsoft.com/office/powerpoint/2010/main" val="3883249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 typeface="Arial" panose="020B0604020202020204" pitchFamily="34" charset="0"/>
              <a:buChar char="•"/>
            </a:pPr>
            <a:endParaRPr lang="en-GB" dirty="0"/>
          </a:p>
          <a:p>
            <a:pPr marL="171707" indent="-171707">
              <a:buFont typeface="Arial" panose="020B0604020202020204" pitchFamily="34" charset="0"/>
              <a:buChar char="•"/>
            </a:pPr>
            <a:r>
              <a:rPr lang="en-GB" dirty="0"/>
              <a:t>The page </a:t>
            </a:r>
          </a:p>
          <a:p>
            <a:pPr marL="171707" indent="-171707">
              <a:buFont typeface="Arial" panose="020B0604020202020204" pitchFamily="34" charset="0"/>
              <a:buChar char="•"/>
            </a:pPr>
            <a:r>
              <a:rPr lang="en-GB" dirty="0"/>
              <a:t>New system brought in between June - September 2018 to apply for travel insurance</a:t>
            </a:r>
          </a:p>
          <a:p>
            <a:pPr marL="171707" indent="-171707">
              <a:buFont typeface="Arial" panose="020B0604020202020204" pitchFamily="34" charset="0"/>
              <a:buChar char="•"/>
            </a:pPr>
            <a:r>
              <a:rPr lang="en-GB" dirty="0"/>
              <a:t>Allows users to create all applications and track their progress 24/7</a:t>
            </a:r>
          </a:p>
          <a:p>
            <a:pPr marL="171707" indent="-171707">
              <a:buFont typeface="Arial" panose="020B0604020202020204" pitchFamily="34" charset="0"/>
              <a:buChar char="•"/>
            </a:pPr>
            <a:r>
              <a:rPr lang="en-GB" dirty="0"/>
              <a:t>Departmental Administrators and Managers can view &amp; approve travel requests and see all documents on one page </a:t>
            </a:r>
          </a:p>
          <a:p>
            <a:pPr marL="171707" indent="-171707">
              <a:buFont typeface="Arial" panose="020B0604020202020204" pitchFamily="34" charset="0"/>
              <a:buChar char="•"/>
            </a:pPr>
            <a:r>
              <a:rPr lang="en-GB" dirty="0"/>
              <a:t>Provides system generated emails to confirm when the cover has been granted</a:t>
            </a:r>
          </a:p>
          <a:p>
            <a:pPr marL="171707" indent="-171707">
              <a:buFont typeface="Arial" panose="020B0604020202020204" pitchFamily="34" charset="0"/>
              <a:buChar char="•"/>
            </a:pPr>
            <a:r>
              <a:rPr lang="en-GB" dirty="0"/>
              <a:t>Prompts Risk Assessments &amp; Questionnaires</a:t>
            </a:r>
          </a:p>
          <a:p>
            <a:pPr marL="171707" indent="-171707">
              <a:buFont typeface="Arial" panose="020B0604020202020204" pitchFamily="34" charset="0"/>
              <a:buChar char="•"/>
            </a:pPr>
            <a:r>
              <a:rPr lang="en-GB" dirty="0"/>
              <a:t>Allows us to run reports to see where students are (even if they’re not using University Insurance)</a:t>
            </a:r>
          </a:p>
          <a:p>
            <a:pPr marL="171707" indent="-171707">
              <a:buFont typeface="Arial" panose="020B0604020202020204" pitchFamily="34" charset="0"/>
              <a:buChar char="•"/>
            </a:pPr>
            <a:r>
              <a:rPr lang="en-GB" dirty="0"/>
              <a:t>Step by step user guides are available on the website</a:t>
            </a:r>
          </a:p>
          <a:p>
            <a:pPr marL="171707" indent="-171707">
              <a:buFont typeface="Arial" panose="020B0604020202020204" pitchFamily="34" charset="0"/>
              <a:buChar char="•"/>
            </a:pPr>
            <a:r>
              <a:rPr lang="en-GB" dirty="0"/>
              <a:t>Can apply on behalf of someone else</a:t>
            </a:r>
          </a:p>
          <a:p>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19</a:t>
            </a:fld>
            <a:endParaRPr lang="en-GB" dirty="0"/>
          </a:p>
        </p:txBody>
      </p:sp>
    </p:spTree>
    <p:extLst>
      <p:ext uri="{BB962C8B-B14F-4D97-AF65-F5344CB8AC3E}">
        <p14:creationId xmlns:p14="http://schemas.microsoft.com/office/powerpoint/2010/main" val="3187726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 typeface="Arial" panose="020B0604020202020204" pitchFamily="34" charset="0"/>
              <a:buChar char="•"/>
            </a:pPr>
            <a:endParaRPr lang="en-GB" dirty="0"/>
          </a:p>
          <a:p>
            <a:pPr marL="171707" indent="-171707">
              <a:buFont typeface="Arial" panose="020B0604020202020204" pitchFamily="34" charset="0"/>
              <a:buChar char="•"/>
            </a:pPr>
            <a:r>
              <a:rPr lang="en-GB" dirty="0"/>
              <a:t>The page </a:t>
            </a:r>
          </a:p>
          <a:p>
            <a:pPr marL="171707" indent="-171707">
              <a:buFont typeface="Arial" panose="020B0604020202020204" pitchFamily="34" charset="0"/>
              <a:buChar char="•"/>
            </a:pPr>
            <a:r>
              <a:rPr lang="en-GB" dirty="0"/>
              <a:t>New system brought in between June - September 2018 to apply for travel insurance</a:t>
            </a:r>
          </a:p>
          <a:p>
            <a:pPr marL="171707" indent="-171707">
              <a:buFont typeface="Arial" panose="020B0604020202020204" pitchFamily="34" charset="0"/>
              <a:buChar char="•"/>
            </a:pPr>
            <a:r>
              <a:rPr lang="en-GB" dirty="0"/>
              <a:t>Allows users to create all applications and track their progress 24/7</a:t>
            </a:r>
          </a:p>
          <a:p>
            <a:pPr marL="171707" indent="-171707">
              <a:buFont typeface="Arial" panose="020B0604020202020204" pitchFamily="34" charset="0"/>
              <a:buChar char="•"/>
            </a:pPr>
            <a:r>
              <a:rPr lang="en-GB" dirty="0"/>
              <a:t>Departmental Administrators and Managers can view &amp; approve travel requests and see all documents on one page </a:t>
            </a:r>
          </a:p>
          <a:p>
            <a:pPr marL="171707" indent="-171707">
              <a:buFont typeface="Arial" panose="020B0604020202020204" pitchFamily="34" charset="0"/>
              <a:buChar char="•"/>
            </a:pPr>
            <a:r>
              <a:rPr lang="en-GB" dirty="0"/>
              <a:t>Provides system generated emails to confirm when the cover has been granted</a:t>
            </a:r>
          </a:p>
          <a:p>
            <a:pPr marL="171707" indent="-171707">
              <a:buFont typeface="Arial" panose="020B0604020202020204" pitchFamily="34" charset="0"/>
              <a:buChar char="•"/>
            </a:pPr>
            <a:r>
              <a:rPr lang="en-GB" dirty="0"/>
              <a:t>Prompts Risk Assessments &amp; Questionnaires</a:t>
            </a:r>
          </a:p>
          <a:p>
            <a:pPr marL="171707" indent="-171707">
              <a:buFont typeface="Arial" panose="020B0604020202020204" pitchFamily="34" charset="0"/>
              <a:buChar char="•"/>
            </a:pPr>
            <a:r>
              <a:rPr lang="en-GB" dirty="0"/>
              <a:t>Allows us to run reports to see where students are (even if they’re not using University Insurance)</a:t>
            </a:r>
          </a:p>
          <a:p>
            <a:pPr marL="171707" indent="-171707">
              <a:buFont typeface="Arial" panose="020B0604020202020204" pitchFamily="34" charset="0"/>
              <a:buChar char="•"/>
            </a:pPr>
            <a:r>
              <a:rPr lang="en-GB" dirty="0"/>
              <a:t>Step by step user guides are available on the website</a:t>
            </a:r>
          </a:p>
          <a:p>
            <a:pPr marL="171707" indent="-171707">
              <a:buFont typeface="Arial" panose="020B0604020202020204" pitchFamily="34" charset="0"/>
              <a:buChar char="•"/>
            </a:pPr>
            <a:r>
              <a:rPr lang="en-GB" dirty="0"/>
              <a:t>Can apply on behalf of someone else</a:t>
            </a:r>
          </a:p>
          <a:p>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20</a:t>
            </a:fld>
            <a:endParaRPr lang="en-GB" dirty="0"/>
          </a:p>
        </p:txBody>
      </p:sp>
    </p:spTree>
    <p:extLst>
      <p:ext uri="{BB962C8B-B14F-4D97-AF65-F5344CB8AC3E}">
        <p14:creationId xmlns:p14="http://schemas.microsoft.com/office/powerpoint/2010/main" val="3427121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50000"/>
              </a:lnSpc>
            </a:pPr>
            <a:r>
              <a:rPr lang="en-GB" dirty="0"/>
              <a:t>Pre-existing conditions – must get a Dr’s note certifying fitness to travel.</a:t>
            </a:r>
          </a:p>
        </p:txBody>
      </p:sp>
      <p:sp>
        <p:nvSpPr>
          <p:cNvPr id="4" name="Slide Number Placeholder 3"/>
          <p:cNvSpPr>
            <a:spLocks noGrp="1"/>
          </p:cNvSpPr>
          <p:nvPr>
            <p:ph type="sldNum" sz="quarter" idx="10"/>
          </p:nvPr>
        </p:nvSpPr>
        <p:spPr/>
        <p:txBody>
          <a:bodyPr/>
          <a:lstStyle/>
          <a:p>
            <a:fld id="{D95B18EF-5D74-457D-B5F4-342F749BAA62}" type="slidenum">
              <a:rPr lang="en-GB" smtClean="0"/>
              <a:pPr/>
              <a:t>22</a:t>
            </a:fld>
            <a:endParaRPr lang="en-GB" dirty="0"/>
          </a:p>
        </p:txBody>
      </p:sp>
    </p:spTree>
    <p:extLst>
      <p:ext uri="{BB962C8B-B14F-4D97-AF65-F5344CB8AC3E}">
        <p14:creationId xmlns:p14="http://schemas.microsoft.com/office/powerpoint/2010/main" val="2711867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2</a:t>
            </a:fld>
            <a:endParaRPr lang="en-GB" dirty="0"/>
          </a:p>
        </p:txBody>
      </p:sp>
    </p:spTree>
    <p:extLst>
      <p:ext uri="{BB962C8B-B14F-4D97-AF65-F5344CB8AC3E}">
        <p14:creationId xmlns:p14="http://schemas.microsoft.com/office/powerpoint/2010/main" val="2266090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must apply for travel documents such as Visas in plenty of time,</a:t>
            </a:r>
            <a:r>
              <a:rPr lang="en-GB" baseline="0" dirty="0"/>
              <a:t> a</a:t>
            </a:r>
            <a:r>
              <a:rPr lang="en-GB" dirty="0"/>
              <a:t>nd also</a:t>
            </a:r>
            <a:r>
              <a:rPr lang="en-GB" baseline="0" dirty="0"/>
              <a:t> apply for your university travel insurance in plenty of time in case your are travelling to a country that is higher risk and or undertaking an activity that is higher risk which may require referral to Safety Office and Senior members of your faculty to review the risk of your trip going ahead with a decision being made on that </a:t>
            </a:r>
            <a:r>
              <a:rPr lang="en-GB" b="1" baseline="0" dirty="0"/>
              <a:t>before the trip can be referred to insurers.</a:t>
            </a:r>
          </a:p>
          <a:p>
            <a:endParaRPr lang="en-GB" b="1" baseline="0" dirty="0"/>
          </a:p>
          <a:p>
            <a:r>
              <a:rPr lang="en-GB" b="1" baseline="0" dirty="0"/>
              <a:t>This may delay your intended dates of travel so you will need to plan accordingly.</a:t>
            </a:r>
            <a:endParaRPr lang="en-GB" b="1"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24</a:t>
            </a:fld>
            <a:endParaRPr lang="en-GB" dirty="0"/>
          </a:p>
        </p:txBody>
      </p:sp>
    </p:spTree>
    <p:extLst>
      <p:ext uri="{BB962C8B-B14F-4D97-AF65-F5344CB8AC3E}">
        <p14:creationId xmlns:p14="http://schemas.microsoft.com/office/powerpoint/2010/main" val="653699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920750" y="746125"/>
            <a:ext cx="4967288" cy="3727450"/>
          </a:xfrm>
          <a:ln/>
        </p:spPr>
      </p:sp>
      <p:sp>
        <p:nvSpPr>
          <p:cNvPr id="28675" name="Notes Placeholder 2"/>
          <p:cNvSpPr>
            <a:spLocks noGrp="1"/>
          </p:cNvSpPr>
          <p:nvPr>
            <p:ph type="body" idx="1"/>
          </p:nvPr>
        </p:nvSpPr>
        <p:spPr>
          <a:noFill/>
          <a:ln/>
        </p:spPr>
        <p:txBody>
          <a:bodyPr/>
          <a:lstStyle/>
          <a:p>
            <a:pPr marL="228943" indent="-228943"/>
            <a:endParaRPr lang="en-GB" dirty="0"/>
          </a:p>
        </p:txBody>
      </p:sp>
      <p:sp>
        <p:nvSpPr>
          <p:cNvPr id="28676" name="Slide Number Placeholder 3"/>
          <p:cNvSpPr>
            <a:spLocks noGrp="1"/>
          </p:cNvSpPr>
          <p:nvPr>
            <p:ph type="sldNum" sz="quarter" idx="5"/>
          </p:nvPr>
        </p:nvSpPr>
        <p:spPr>
          <a:noFill/>
        </p:spPr>
        <p:txBody>
          <a:bodyPr/>
          <a:lstStyle/>
          <a:p>
            <a:fld id="{B8F1FE59-1EA9-4014-A204-FEB8EFC4BF66}" type="slidenum">
              <a:rPr lang="en-US" smtClean="0"/>
              <a:pPr/>
              <a:t>25</a:t>
            </a:fld>
            <a:endParaRPr lang="en-US" dirty="0"/>
          </a:p>
        </p:txBody>
      </p:sp>
    </p:spTree>
    <p:extLst>
      <p:ext uri="{BB962C8B-B14F-4D97-AF65-F5344CB8AC3E}">
        <p14:creationId xmlns:p14="http://schemas.microsoft.com/office/powerpoint/2010/main" val="4142750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26</a:t>
            </a:fld>
            <a:endParaRPr lang="en-GB" dirty="0"/>
          </a:p>
        </p:txBody>
      </p:sp>
    </p:spTree>
    <p:extLst>
      <p:ext uri="{BB962C8B-B14F-4D97-AF65-F5344CB8AC3E}">
        <p14:creationId xmlns:p14="http://schemas.microsoft.com/office/powerpoint/2010/main" val="2891362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920750" y="746125"/>
            <a:ext cx="4967288" cy="3727450"/>
          </a:xfrm>
          <a:ln/>
        </p:spPr>
      </p:sp>
      <p:sp>
        <p:nvSpPr>
          <p:cNvPr id="29699" name="Notes Placeholder 2"/>
          <p:cNvSpPr>
            <a:spLocks noGrp="1"/>
          </p:cNvSpPr>
          <p:nvPr>
            <p:ph type="body" idx="1"/>
          </p:nvPr>
        </p:nvSpPr>
        <p:spPr>
          <a:noFill/>
          <a:ln/>
        </p:spPr>
        <p:txBody>
          <a:bodyPr/>
          <a:lstStyle/>
          <a:p>
            <a:endParaRPr lang="en-GB" dirty="0"/>
          </a:p>
        </p:txBody>
      </p:sp>
      <p:sp>
        <p:nvSpPr>
          <p:cNvPr id="29700" name="Slide Number Placeholder 3"/>
          <p:cNvSpPr>
            <a:spLocks noGrp="1"/>
          </p:cNvSpPr>
          <p:nvPr>
            <p:ph type="sldNum" sz="quarter" idx="5"/>
          </p:nvPr>
        </p:nvSpPr>
        <p:spPr>
          <a:noFill/>
        </p:spPr>
        <p:txBody>
          <a:bodyPr/>
          <a:lstStyle/>
          <a:p>
            <a:fld id="{4F7BEC3C-9763-4C2B-9EB0-99A36D77DBF7}" type="slidenum">
              <a:rPr lang="en-US" smtClean="0"/>
              <a:pPr/>
              <a:t>27</a:t>
            </a:fld>
            <a:endParaRPr lang="en-US" dirty="0"/>
          </a:p>
        </p:txBody>
      </p:sp>
    </p:spTree>
    <p:extLst>
      <p:ext uri="{BB962C8B-B14F-4D97-AF65-F5344CB8AC3E}">
        <p14:creationId xmlns:p14="http://schemas.microsoft.com/office/powerpoint/2010/main" val="2652212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32748">
              <a:defRPr/>
            </a:pPr>
            <a:fld id="{D95B18EF-5D74-457D-B5F4-342F749BAA62}" type="slidenum">
              <a:rPr lang="en-GB">
                <a:solidFill>
                  <a:prstClr val="black"/>
                </a:solidFill>
                <a:latin typeface="Calibri"/>
              </a:rPr>
              <a:pPr defTabSz="432748">
                <a:defRPr/>
              </a:pPr>
              <a:t>3</a:t>
            </a:fld>
            <a:endParaRPr lang="en-GB" dirty="0">
              <a:solidFill>
                <a:prstClr val="black"/>
              </a:solidFill>
              <a:latin typeface="Calibri"/>
            </a:endParaRPr>
          </a:p>
        </p:txBody>
      </p:sp>
    </p:spTree>
    <p:extLst>
      <p:ext uri="{BB962C8B-B14F-4D97-AF65-F5344CB8AC3E}">
        <p14:creationId xmlns:p14="http://schemas.microsoft.com/office/powerpoint/2010/main" val="230523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4</a:t>
            </a:fld>
            <a:endParaRPr lang="en-GB" dirty="0"/>
          </a:p>
        </p:txBody>
      </p:sp>
    </p:spTree>
    <p:extLst>
      <p:ext uri="{BB962C8B-B14F-4D97-AF65-F5344CB8AC3E}">
        <p14:creationId xmlns:p14="http://schemas.microsoft.com/office/powerpoint/2010/main" val="4141397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50000"/>
              </a:lnSpc>
            </a:pPr>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5</a:t>
            </a:fld>
            <a:endParaRPr lang="en-GB" dirty="0"/>
          </a:p>
        </p:txBody>
      </p:sp>
    </p:spTree>
    <p:extLst>
      <p:ext uri="{BB962C8B-B14F-4D97-AF65-F5344CB8AC3E}">
        <p14:creationId xmlns:p14="http://schemas.microsoft.com/office/powerpoint/2010/main" val="346690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50000"/>
              </a:lnSpc>
            </a:pPr>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6</a:t>
            </a:fld>
            <a:endParaRPr lang="en-GB" dirty="0"/>
          </a:p>
        </p:txBody>
      </p:sp>
    </p:spTree>
    <p:extLst>
      <p:ext uri="{BB962C8B-B14F-4D97-AF65-F5344CB8AC3E}">
        <p14:creationId xmlns:p14="http://schemas.microsoft.com/office/powerpoint/2010/main" val="3477000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5B18EF-5D74-457D-B5F4-342F749BAA62}" type="slidenum">
              <a:rPr lang="en-GB" smtClean="0"/>
              <a:pPr/>
              <a:t>7</a:t>
            </a:fld>
            <a:endParaRPr lang="en-GB" dirty="0"/>
          </a:p>
        </p:txBody>
      </p:sp>
    </p:spTree>
    <p:extLst>
      <p:ext uri="{BB962C8B-B14F-4D97-AF65-F5344CB8AC3E}">
        <p14:creationId xmlns:p14="http://schemas.microsoft.com/office/powerpoint/2010/main" val="391510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explain TIRS in more depth later</a:t>
            </a:r>
            <a:r>
              <a:rPr lang="en-GB" baseline="0" dirty="0"/>
              <a:t> on in the session</a:t>
            </a:r>
          </a:p>
          <a:p>
            <a:endParaRPr lang="en-GB" baseline="0" dirty="0"/>
          </a:p>
          <a:p>
            <a:r>
              <a:rPr lang="en-GB" baseline="0" dirty="0"/>
              <a:t>Subject to change</a:t>
            </a:r>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9</a:t>
            </a:fld>
            <a:endParaRPr lang="en-GB" dirty="0"/>
          </a:p>
        </p:txBody>
      </p:sp>
    </p:spTree>
    <p:extLst>
      <p:ext uri="{BB962C8B-B14F-4D97-AF65-F5344CB8AC3E}">
        <p14:creationId xmlns:p14="http://schemas.microsoft.com/office/powerpoint/2010/main" val="2016917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5B18EF-5D74-457D-B5F4-342F749BAA62}" type="slidenum">
              <a:rPr lang="en-GB" smtClean="0"/>
              <a:pPr/>
              <a:t>10</a:t>
            </a:fld>
            <a:endParaRPr lang="en-GB" dirty="0"/>
          </a:p>
        </p:txBody>
      </p:sp>
    </p:spTree>
    <p:extLst>
      <p:ext uri="{BB962C8B-B14F-4D97-AF65-F5344CB8AC3E}">
        <p14:creationId xmlns:p14="http://schemas.microsoft.com/office/powerpoint/2010/main" val="789787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79216" y="2016126"/>
            <a:ext cx="4813323" cy="2848830"/>
          </a:xfrm>
          <a:prstGeom prst="rect">
            <a:avLst/>
          </a:prstGeom>
          <a:solidFill>
            <a:srgbClr val="000090">
              <a:alpha val="41176"/>
            </a:srgbClr>
          </a:solidFill>
          <a:ln>
            <a:noFill/>
          </a:ln>
          <a:effectLst>
            <a:outerShdw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84473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1131" y="1701799"/>
            <a:ext cx="7459133" cy="43264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p:cNvSpPr>
            <a:spLocks noGrp="1"/>
          </p:cNvSpPr>
          <p:nvPr>
            <p:ph type="title"/>
          </p:nvPr>
        </p:nvSpPr>
        <p:spPr>
          <a:xfrm>
            <a:off x="601131" y="880533"/>
            <a:ext cx="7459133" cy="685800"/>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408490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7140630" y="5768981"/>
            <a:ext cx="1291615" cy="432223"/>
          </a:xfrm>
          <a:prstGeom prst="rect">
            <a:avLst/>
          </a:prstGeom>
        </p:spPr>
        <p:txBody>
          <a:bodyPr lIns="86420" tIns="43210" rIns="86420" bIns="43210"/>
          <a:lstStyle>
            <a:lvl1pPr>
              <a:defRPr/>
            </a:lvl1pPr>
          </a:lstStyle>
          <a:p>
            <a:pPr>
              <a:defRPr/>
            </a:pPr>
            <a:endParaRPr lang="en-US" dirty="0"/>
          </a:p>
        </p:txBody>
      </p:sp>
      <p:sp>
        <p:nvSpPr>
          <p:cNvPr id="5" name="Footer Placeholder 4"/>
          <p:cNvSpPr>
            <a:spLocks noGrp="1"/>
          </p:cNvSpPr>
          <p:nvPr>
            <p:ph type="ftr" sz="quarter" idx="11"/>
          </p:nvPr>
        </p:nvSpPr>
        <p:spPr>
          <a:xfrm>
            <a:off x="5760509" y="5762978"/>
            <a:ext cx="1224108" cy="510264"/>
          </a:xfrm>
          <a:prstGeom prst="rect">
            <a:avLst/>
          </a:prstGeom>
        </p:spPr>
        <p:txBody>
          <a:bodyPr lIns="86420" tIns="43210" rIns="86420" bIns="43210"/>
          <a:lstStyle>
            <a:lvl1pPr>
              <a:defRPr dirty="0"/>
            </a:lvl1pPr>
          </a:lstStyle>
          <a:p>
            <a:pPr>
              <a:defRPr/>
            </a:pPr>
            <a:endParaRPr lang="en-US" dirty="0"/>
          </a:p>
        </p:txBody>
      </p:sp>
      <p:sp>
        <p:nvSpPr>
          <p:cNvPr id="6" name="Slide Number Placeholder 5"/>
          <p:cNvSpPr>
            <a:spLocks noGrp="1"/>
          </p:cNvSpPr>
          <p:nvPr>
            <p:ph type="sldNum" sz="quarter" idx="12"/>
          </p:nvPr>
        </p:nvSpPr>
        <p:spPr/>
        <p:txBody>
          <a:bodyPr/>
          <a:lstStyle>
            <a:lvl1pPr>
              <a:defRPr dirty="0"/>
            </a:lvl1pPr>
          </a:lstStyle>
          <a:p>
            <a:pPr>
              <a:defRPr/>
            </a:pPr>
            <a:endParaRPr lang="en-US" dirty="0"/>
          </a:p>
        </p:txBody>
      </p:sp>
    </p:spTree>
    <p:extLst>
      <p:ext uri="{BB962C8B-B14F-4D97-AF65-F5344CB8AC3E}">
        <p14:creationId xmlns:p14="http://schemas.microsoft.com/office/powerpoint/2010/main" val="27061831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RWatts_punts_retouchedforP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5070"/>
            <a:ext cx="8638032" cy="5668279"/>
          </a:xfrm>
          <a:prstGeom prst="rect">
            <a:avLst/>
          </a:prstGeom>
        </p:spPr>
      </p:pic>
      <p:sp>
        <p:nvSpPr>
          <p:cNvPr id="13" name="TextBox 12"/>
          <p:cNvSpPr txBox="1"/>
          <p:nvPr/>
        </p:nvSpPr>
        <p:spPr>
          <a:xfrm>
            <a:off x="482511" y="339634"/>
            <a:ext cx="5040283" cy="307777"/>
          </a:xfrm>
          <a:prstGeom prst="rect">
            <a:avLst/>
          </a:prstGeom>
          <a:noFill/>
        </p:spPr>
        <p:txBody>
          <a:bodyPr wrap="square" rtlCol="0">
            <a:spAutoFit/>
          </a:bodyPr>
          <a:lstStyle/>
          <a:p>
            <a:r>
              <a:rPr lang="en-US" sz="1400" dirty="0">
                <a:latin typeface="FoundrySterling-Book"/>
              </a:rPr>
              <a:t>Finance Division</a:t>
            </a:r>
          </a:p>
        </p:txBody>
      </p:sp>
      <p:pic>
        <p:nvPicPr>
          <p:cNvPr id="16" name="Picture 15" descr="ox_small_cmyk_pos_rec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107" y="178883"/>
            <a:ext cx="1521068" cy="468528"/>
          </a:xfrm>
          <a:prstGeom prst="rect">
            <a:avLst/>
          </a:prstGeom>
        </p:spPr>
      </p:pic>
      <p:sp>
        <p:nvSpPr>
          <p:cNvPr id="5" name="Rectangle 4"/>
          <p:cNvSpPr>
            <a:spLocks noChangeArrowheads="1"/>
          </p:cNvSpPr>
          <p:nvPr/>
        </p:nvSpPr>
        <p:spPr bwMode="auto">
          <a:xfrm>
            <a:off x="579216" y="2016126"/>
            <a:ext cx="4813323" cy="2848830"/>
          </a:xfrm>
          <a:prstGeom prst="rect">
            <a:avLst/>
          </a:prstGeom>
          <a:solidFill>
            <a:srgbClr val="000090">
              <a:alpha val="41176"/>
            </a:srgbClr>
          </a:solidFill>
          <a:ln>
            <a:noFill/>
          </a:ln>
          <a:effectLst>
            <a:outerShdw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1048086005"/>
      </p:ext>
    </p:extLst>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ox_small_cmyk_pos_rec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107" y="178883"/>
            <a:ext cx="1521068" cy="468528"/>
          </a:xfrm>
          <a:prstGeom prst="rect">
            <a:avLst/>
          </a:prstGeom>
        </p:spPr>
      </p:pic>
      <p:sp>
        <p:nvSpPr>
          <p:cNvPr id="9" name="TextBox 8"/>
          <p:cNvSpPr txBox="1"/>
          <p:nvPr/>
        </p:nvSpPr>
        <p:spPr>
          <a:xfrm>
            <a:off x="482511" y="339634"/>
            <a:ext cx="5040283" cy="307777"/>
          </a:xfrm>
          <a:prstGeom prst="rect">
            <a:avLst/>
          </a:prstGeom>
          <a:noFill/>
        </p:spPr>
        <p:txBody>
          <a:bodyPr wrap="square" rtlCol="0">
            <a:spAutoFit/>
          </a:bodyPr>
          <a:lstStyle/>
          <a:p>
            <a:r>
              <a:rPr lang="en-US" sz="1400" dirty="0">
                <a:latin typeface="FoundrySterling-Book"/>
              </a:rPr>
              <a:t>Finance Division</a:t>
            </a:r>
          </a:p>
        </p:txBody>
      </p:sp>
      <p:sp>
        <p:nvSpPr>
          <p:cNvPr id="12" name="Rectangle 11"/>
          <p:cNvSpPr>
            <a:spLocks noChangeArrowheads="1"/>
          </p:cNvSpPr>
          <p:nvPr/>
        </p:nvSpPr>
        <p:spPr bwMode="auto">
          <a:xfrm>
            <a:off x="0" y="815070"/>
            <a:ext cx="8640763" cy="5668279"/>
          </a:xfrm>
          <a:prstGeom prst="rect">
            <a:avLst/>
          </a:prstGeom>
          <a:solidFill>
            <a:schemeClr val="bg1">
              <a:lumMod val="85000"/>
            </a:schemeClr>
          </a:solidFill>
          <a:ln>
            <a:noFill/>
          </a:ln>
          <a:effectLst>
            <a:outerShdw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16" name="Slide Number Placeholder 15"/>
          <p:cNvSpPr>
            <a:spLocks noGrp="1"/>
          </p:cNvSpPr>
          <p:nvPr>
            <p:ph type="sldNum" sz="quarter" idx="4"/>
          </p:nvPr>
        </p:nvSpPr>
        <p:spPr>
          <a:xfrm>
            <a:off x="6192838" y="6008688"/>
            <a:ext cx="2016125" cy="346075"/>
          </a:xfrm>
          <a:prstGeom prst="rect">
            <a:avLst/>
          </a:prstGeom>
        </p:spPr>
        <p:txBody>
          <a:bodyPr vert="horz" lIns="91440" tIns="45720" rIns="91440" bIns="45720" rtlCol="0" anchor="ctr"/>
          <a:lstStyle>
            <a:lvl1pPr algn="r">
              <a:defRPr sz="1200">
                <a:solidFill>
                  <a:schemeClr val="tx1">
                    <a:tint val="75000"/>
                  </a:schemeClr>
                </a:solidFill>
              </a:defRPr>
            </a:lvl1pPr>
          </a:lstStyle>
          <a:p>
            <a:fld id="{DA4D58A4-ED91-41C5-BECD-2A93D95DE5C9}" type="slidenum">
              <a:rPr lang="en-GB" smtClean="0"/>
              <a:pPr/>
              <a:t>‹#›</a:t>
            </a:fld>
            <a:endParaRPr lang="en-GB" dirty="0"/>
          </a:p>
        </p:txBody>
      </p:sp>
      <p:sp>
        <p:nvSpPr>
          <p:cNvPr id="19" name="Title Placeholder 18"/>
          <p:cNvSpPr>
            <a:spLocks noGrp="1"/>
          </p:cNvSpPr>
          <p:nvPr>
            <p:ph type="title"/>
          </p:nvPr>
        </p:nvSpPr>
        <p:spPr>
          <a:xfrm>
            <a:off x="431800" y="815070"/>
            <a:ext cx="7777163" cy="697818"/>
          </a:xfrm>
          <a:prstGeom prst="rect">
            <a:avLst/>
          </a:prstGeom>
        </p:spPr>
        <p:txBody>
          <a:bodyPr vert="horz" lIns="91440" tIns="45720" rIns="91440" bIns="45720" rtlCol="0" anchor="ctr">
            <a:noAutofit/>
          </a:bodyPr>
          <a:lstStyle/>
          <a:p>
            <a:r>
              <a:rPr lang="en-US"/>
              <a:t>Click to edit Master title style</a:t>
            </a:r>
            <a:endParaRPr lang="en-GB"/>
          </a:p>
        </p:txBody>
      </p:sp>
      <p:sp>
        <p:nvSpPr>
          <p:cNvPr id="20" name="Text Placeholder 19"/>
          <p:cNvSpPr>
            <a:spLocks noGrp="1"/>
          </p:cNvSpPr>
          <p:nvPr>
            <p:ph type="body" idx="1"/>
          </p:nvPr>
        </p:nvSpPr>
        <p:spPr>
          <a:xfrm>
            <a:off x="431800" y="1710266"/>
            <a:ext cx="7777163" cy="4080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834857"/>
      </p:ext>
    </p:extLst>
  </p:cSld>
  <p:clrMap bg1="lt1" tx1="dk1" bg2="lt2" tx2="dk2" accent1="accent1" accent2="accent2" accent3="accent3" accent4="accent4" accent5="accent5" accent6="accent6" hlink="hlink" folHlink="folHlink"/>
  <p:sldLayoutIdLst>
    <p:sldLayoutId id="2147483661" r:id="rId1"/>
    <p:sldLayoutId id="2147483664" r:id="rId2"/>
  </p:sldLayoutIdLst>
  <p:hf sldNum="0" hdr="0" ftr="0" dt="0"/>
  <p:txStyles>
    <p:titleStyle>
      <a:lvl1pPr algn="l" defTabSz="432100" rtl="0" eaLnBrk="1" latinLnBrk="0" hangingPunct="1">
        <a:spcBef>
          <a:spcPct val="0"/>
        </a:spcBef>
        <a:buNone/>
        <a:defRPr sz="36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finance.admin.ox.ac.uk/referral-countries-and-activities"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hyperlink" Target="https://www.chubb.com/uk-en/assistance-services/aonprotect-assistance.html"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my.worldaware.com/affiliates/aonprotect/" TargetMode="External"/><Relationship Id="rId5" Type="http://schemas.openxmlformats.org/officeDocument/2006/relationships/hyperlink" Target="https://www.gov.uk/government/organisations/foreign-commonwealth-development-office" TargetMode="Externa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hyperlink" Target="https://finance.admin.ox.ac.uk/travel-claims-and-emergency-contact"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microsoft.com/office/2007/relationships/hdphoto" Target="../media/hdphoto2.wdp"/><Relationship Id="rId12"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8.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8" Type="http://schemas.openxmlformats.org/officeDocument/2006/relationships/hyperlink" Target="mailto:jack.frowde@admin.ox.ac.uk" TargetMode="External"/><Relationship Id="rId3" Type="http://schemas.openxmlformats.org/officeDocument/2006/relationships/slideLayout" Target="../slideLayouts/slideLayout3.xml"/><Relationship Id="rId7" Type="http://schemas.openxmlformats.org/officeDocument/2006/relationships/hyperlink" Target="mailto:michala.davis@admin.ox.ac.uk" TargetMode="External"/><Relationship Id="rId12" Type="http://schemas.microsoft.com/office/2007/relationships/hdphoto" Target="../media/hdphoto1.wdp"/><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insurance@admin.ox.ac.uk" TargetMode="External"/><Relationship Id="rId11" Type="http://schemas.openxmlformats.org/officeDocument/2006/relationships/image" Target="../media/image4.png"/><Relationship Id="rId5" Type="http://schemas.openxmlformats.org/officeDocument/2006/relationships/hyperlink" Target="https://finance.admin.ox.ac.uk/travel-insurance#/" TargetMode="External"/><Relationship Id="rId10" Type="http://schemas.openxmlformats.org/officeDocument/2006/relationships/image" Target="../media/image3.png"/><Relationship Id="rId4" Type="http://schemas.openxmlformats.org/officeDocument/2006/relationships/notesSlide" Target="../notesSlides/notesSlide23.xml"/><Relationship Id="rId9" Type="http://schemas.openxmlformats.org/officeDocument/2006/relationships/hyperlink" Target="mailto:Lyndie.hayes@admin.ox.ac.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hyperlink" Target="https://finance.admin.ox.ac.uk/travel-insurance" TargetMode="External"/><Relationship Id="rId10"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http://www.who.int/en/"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304" y="2016125"/>
            <a:ext cx="4943744" cy="2831544"/>
          </a:xfrm>
          <a:prstGeom prst="rect">
            <a:avLst/>
          </a:prstGeom>
          <a:noFill/>
        </p:spPr>
        <p:txBody>
          <a:bodyPr wrap="square" rtlCol="0">
            <a:spAutoFit/>
          </a:bodyPr>
          <a:lstStyle/>
          <a:p>
            <a:pPr algn="just"/>
            <a:r>
              <a:rPr lang="en-US" sz="3200" dirty="0">
                <a:solidFill>
                  <a:schemeClr val="bg1"/>
                </a:solidFill>
                <a:latin typeface="Arial" panose="020B0604020202020204" pitchFamily="34" charset="0"/>
                <a:cs typeface="Arial" panose="020B0604020202020204" pitchFamily="34" charset="0"/>
              </a:rPr>
              <a:t>University of Oxford</a:t>
            </a:r>
          </a:p>
          <a:p>
            <a:pPr algn="just"/>
            <a:endParaRPr lang="en-US" sz="3200" dirty="0">
              <a:solidFill>
                <a:schemeClr val="bg1"/>
              </a:solidFill>
              <a:latin typeface="Arial" panose="020B0604020202020204" pitchFamily="34" charset="0"/>
              <a:cs typeface="Arial" panose="020B0604020202020204" pitchFamily="34" charset="0"/>
            </a:endParaRPr>
          </a:p>
          <a:p>
            <a:r>
              <a:rPr lang="en-GB" sz="3200" dirty="0">
                <a:solidFill>
                  <a:srgbClr val="FFFFFF"/>
                </a:solidFill>
                <a:latin typeface="Arial" panose="020B0604020202020204" pitchFamily="34" charset="0"/>
                <a:ea typeface="ＭＳ Ｐゴシック"/>
                <a:cs typeface="Arial" panose="020B0604020202020204" pitchFamily="34" charset="0"/>
              </a:rPr>
              <a:t>Travel Insurance</a:t>
            </a:r>
            <a:br>
              <a:rPr lang="en-GB" sz="3200" dirty="0">
                <a:solidFill>
                  <a:srgbClr val="FFFFFF"/>
                </a:solidFill>
                <a:latin typeface="Arial" panose="020B0604020202020204" pitchFamily="34" charset="0"/>
                <a:ea typeface="ＭＳ Ｐゴシック"/>
                <a:cs typeface="Arial" panose="020B0604020202020204" pitchFamily="34" charset="0"/>
              </a:rPr>
            </a:br>
            <a:endParaRPr lang="en-US" sz="1400" dirty="0">
              <a:solidFill>
                <a:schemeClr val="bg1"/>
              </a:solidFill>
              <a:latin typeface="FoundrySterling-Book"/>
            </a:endParaRPr>
          </a:p>
          <a:p>
            <a:endParaRPr lang="en-US" sz="1400" dirty="0">
              <a:solidFill>
                <a:schemeClr val="bg1"/>
              </a:solidFill>
              <a:latin typeface="FoundrySterling-Book"/>
            </a:endParaRPr>
          </a:p>
          <a:p>
            <a:r>
              <a:rPr lang="en-US" sz="1800" dirty="0">
                <a:solidFill>
                  <a:schemeClr val="bg1"/>
                </a:solidFill>
                <a:latin typeface="FoundrySterling-Book"/>
              </a:rPr>
              <a:t>2023 – Version 1</a:t>
            </a:r>
          </a:p>
          <a:p>
            <a:endParaRPr lang="en-US" sz="1800" dirty="0">
              <a:solidFill>
                <a:schemeClr val="bg1"/>
              </a:solidFill>
              <a:latin typeface="FoundrySterling-Book"/>
            </a:endParaRPr>
          </a:p>
          <a:p>
            <a:r>
              <a:rPr lang="en-US" sz="1800" dirty="0">
                <a:solidFill>
                  <a:schemeClr val="bg1"/>
                </a:solidFill>
                <a:latin typeface="FoundrySterling-Book"/>
              </a:rPr>
              <a:t>Narrated by Michala Davis – Insurance Assistant</a:t>
            </a:r>
          </a:p>
        </p:txBody>
      </p:sp>
      <p:pic>
        <p:nvPicPr>
          <p:cNvPr id="5" name="Picture 2" descr="G:\Insurance\Mutual\Branding\OML Logo.bmp">
            <a:extLst>
              <a:ext uri="{FF2B5EF4-FFF2-40B4-BE49-F238E27FC236}">
                <a16:creationId xmlns:a16="http://schemas.microsoft.com/office/drawing/2014/main" id="{81853E9D-C38D-4A6B-BD6B-6276638EF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558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04" y="798703"/>
            <a:ext cx="7777163" cy="697818"/>
          </a:xfrm>
        </p:spPr>
        <p:txBody>
          <a:bodyPr/>
          <a:lstStyle/>
          <a:p>
            <a:r>
              <a:rPr lang="en-GB" dirty="0"/>
              <a:t>Insurance Referral - Trade Sanctions</a:t>
            </a:r>
          </a:p>
        </p:txBody>
      </p:sp>
      <p:sp>
        <p:nvSpPr>
          <p:cNvPr id="3" name="Content Placeholder 2"/>
          <p:cNvSpPr>
            <a:spLocks noGrp="1"/>
          </p:cNvSpPr>
          <p:nvPr>
            <p:ph idx="1"/>
          </p:nvPr>
        </p:nvSpPr>
        <p:spPr>
          <a:xfrm>
            <a:off x="270294" y="1449239"/>
            <a:ext cx="8206597" cy="4491486"/>
          </a:xfrm>
        </p:spPr>
        <p:txBody>
          <a:bodyPr>
            <a:normAutofit fontScale="62500" lnSpcReduction="20000"/>
          </a:bodyPr>
          <a:lstStyle/>
          <a:p>
            <a:pPr marL="0" indent="0">
              <a:buNone/>
            </a:pPr>
            <a:r>
              <a:rPr lang="en-GB" dirty="0"/>
              <a:t>The following are countries with trade sanctions and require referral to the insurer in order to arrange cover.</a:t>
            </a:r>
          </a:p>
          <a:p>
            <a:pPr marL="0" indent="0">
              <a:buNone/>
            </a:pPr>
            <a:r>
              <a:rPr lang="en-GB" dirty="0"/>
              <a:t>In Alphabetical Order:</a:t>
            </a:r>
          </a:p>
          <a:p>
            <a:r>
              <a:rPr lang="en-GB" dirty="0"/>
              <a:t>Cuba</a:t>
            </a:r>
          </a:p>
          <a:p>
            <a:r>
              <a:rPr lang="en-GB" dirty="0"/>
              <a:t>Iran</a:t>
            </a:r>
          </a:p>
          <a:p>
            <a:r>
              <a:rPr lang="en-GB" dirty="0"/>
              <a:t>North Korea</a:t>
            </a:r>
          </a:p>
          <a:p>
            <a:r>
              <a:rPr lang="en-GB" dirty="0"/>
              <a:t>Russia (including Crimea)</a:t>
            </a:r>
          </a:p>
          <a:p>
            <a:r>
              <a:rPr lang="en-GB" dirty="0"/>
              <a:t>Sudan</a:t>
            </a:r>
          </a:p>
          <a:p>
            <a:r>
              <a:rPr lang="en-GB" dirty="0"/>
              <a:t>Syria</a:t>
            </a:r>
          </a:p>
          <a:p>
            <a:r>
              <a:rPr lang="en-GB" dirty="0"/>
              <a:t>Ukraine</a:t>
            </a:r>
          </a:p>
          <a:p>
            <a:pPr marL="0" indent="0">
              <a:buNone/>
            </a:pPr>
            <a:r>
              <a:rPr lang="en-GB" u="sng" dirty="0"/>
              <a:t>Please note that in some circumstances trip duration limits (max 60 days) and/or</a:t>
            </a:r>
            <a:r>
              <a:rPr lang="en-GB" b="1" u="sng" dirty="0"/>
              <a:t> </a:t>
            </a:r>
            <a:r>
              <a:rPr lang="en-GB" u="sng" dirty="0"/>
              <a:t>additional premiums may also apply</a:t>
            </a:r>
            <a:r>
              <a:rPr lang="en-GB" dirty="0"/>
              <a:t>. </a:t>
            </a:r>
          </a:p>
          <a:p>
            <a:pPr marL="0" indent="0">
              <a:buNone/>
            </a:pPr>
            <a:endParaRPr lang="en-GB" sz="2400" dirty="0"/>
          </a:p>
          <a:p>
            <a:pPr marL="0" indent="0">
              <a:buNone/>
            </a:pPr>
            <a:r>
              <a:rPr lang="en-GB" sz="2600" b="1" dirty="0"/>
              <a:t>Note – The Risk Assessment can be uploaded to TIRS along with the Trade Sanctions Questionnaire (system will prompt this) but please refer applications to the insurance team with a minimum of 6 weeks’ notice so referral can be made. </a:t>
            </a:r>
            <a:endParaRPr lang="en-GB" sz="2200" b="1" dirty="0"/>
          </a:p>
        </p:txBody>
      </p:sp>
      <p:pic>
        <p:nvPicPr>
          <p:cNvPr id="4" name="Picture 2" descr="G:\Insurance\Mutual\Branding\OML Logo.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8070491" y="5850687"/>
            <a:ext cx="406400" cy="406400"/>
          </a:xfrm>
          <a:prstGeom prst="rect">
            <a:avLst/>
          </a:prstGeom>
        </p:spPr>
      </p:pic>
    </p:spTree>
    <p:extLst>
      <p:ext uri="{BB962C8B-B14F-4D97-AF65-F5344CB8AC3E}">
        <p14:creationId xmlns:p14="http://schemas.microsoft.com/office/powerpoint/2010/main" val="2750014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90" y="807381"/>
            <a:ext cx="7777163" cy="697818"/>
          </a:xfrm>
        </p:spPr>
        <p:txBody>
          <a:bodyPr/>
          <a:lstStyle/>
          <a:p>
            <a:r>
              <a:rPr lang="en-GB" dirty="0"/>
              <a:t>Trade Sanctions Questionnaire</a:t>
            </a:r>
          </a:p>
        </p:txBody>
      </p:sp>
      <p:sp>
        <p:nvSpPr>
          <p:cNvPr id="3" name="Content Placeholder 2"/>
          <p:cNvSpPr>
            <a:spLocks noGrp="1"/>
          </p:cNvSpPr>
          <p:nvPr>
            <p:ph idx="1"/>
          </p:nvPr>
        </p:nvSpPr>
        <p:spPr/>
        <p:txBody>
          <a:bodyPr>
            <a:normAutofit fontScale="62500" lnSpcReduction="20000"/>
          </a:bodyPr>
          <a:lstStyle/>
          <a:p>
            <a:r>
              <a:rPr lang="en-GB" dirty="0"/>
              <a:t>Details of the trip (dates, names etc)</a:t>
            </a:r>
          </a:p>
          <a:p>
            <a:r>
              <a:rPr lang="en-GB" dirty="0"/>
              <a:t>Details of the work to be carried out</a:t>
            </a:r>
          </a:p>
          <a:p>
            <a:r>
              <a:rPr lang="en-GB" dirty="0"/>
              <a:t>Location of the work</a:t>
            </a:r>
          </a:p>
          <a:p>
            <a:r>
              <a:rPr lang="en-GB" dirty="0"/>
              <a:t>Companies being visited</a:t>
            </a:r>
          </a:p>
          <a:p>
            <a:r>
              <a:rPr lang="en-GB" dirty="0"/>
              <a:t>Details of any government agency, private company or aid agency being visited</a:t>
            </a:r>
          </a:p>
          <a:p>
            <a:r>
              <a:rPr lang="en-GB" dirty="0"/>
              <a:t>Details of security guards or army personnel accompanying traveller</a:t>
            </a:r>
          </a:p>
          <a:p>
            <a:r>
              <a:rPr lang="en-GB" dirty="0"/>
              <a:t>Where the traveller is staying</a:t>
            </a:r>
          </a:p>
          <a:p>
            <a:r>
              <a:rPr lang="en-GB" dirty="0"/>
              <a:t>Nationality of traveller</a:t>
            </a:r>
          </a:p>
          <a:p>
            <a:r>
              <a:rPr lang="en-GB" dirty="0"/>
              <a:t>Annual salary of traveller </a:t>
            </a:r>
          </a:p>
          <a:p>
            <a:pPr marL="0" indent="0">
              <a:buNone/>
            </a:pPr>
            <a:endParaRPr lang="en-GB" dirty="0">
              <a:latin typeface="Arial Rounded MT Bold" panose="020F0704030504030204" pitchFamily="34" charset="0"/>
            </a:endParaRPr>
          </a:p>
          <a:p>
            <a:pPr marL="0" indent="0">
              <a:buNone/>
            </a:pPr>
            <a:r>
              <a:rPr lang="en-GB" dirty="0">
                <a:solidFill>
                  <a:srgbClr val="FF0000"/>
                </a:solidFill>
                <a:latin typeface="Arial Rounded MT Bold" panose="020F0704030504030204" pitchFamily="34" charset="0"/>
              </a:rPr>
              <a:t>Cover is now being refused for certain trips – early notification is therefore crucial </a:t>
            </a:r>
          </a:p>
        </p:txBody>
      </p:sp>
      <p:pic>
        <p:nvPicPr>
          <p:cNvPr id="4" name="Picture 2" descr="G:\Insurance\Mutual\Branding\OML Logo.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8088881" y="5840205"/>
            <a:ext cx="406400" cy="406400"/>
          </a:xfrm>
          <a:prstGeom prst="rect">
            <a:avLst/>
          </a:prstGeom>
        </p:spPr>
      </p:pic>
    </p:spTree>
    <p:extLst>
      <p:ext uri="{BB962C8B-B14F-4D97-AF65-F5344CB8AC3E}">
        <p14:creationId xmlns:p14="http://schemas.microsoft.com/office/powerpoint/2010/main" val="3761567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80" y="681644"/>
            <a:ext cx="8440428" cy="831244"/>
          </a:xfrm>
        </p:spPr>
        <p:txBody>
          <a:bodyPr/>
          <a:lstStyle/>
          <a:p>
            <a:r>
              <a:rPr lang="en-GB" dirty="0"/>
              <a:t>Insurance Referral – High Risk Activities </a:t>
            </a:r>
          </a:p>
        </p:txBody>
      </p:sp>
      <p:sp>
        <p:nvSpPr>
          <p:cNvPr id="3" name="Content Placeholder 2"/>
          <p:cNvSpPr>
            <a:spLocks noGrp="1"/>
          </p:cNvSpPr>
          <p:nvPr>
            <p:ph idx="1"/>
          </p:nvPr>
        </p:nvSpPr>
        <p:spPr>
          <a:xfrm>
            <a:off x="276897" y="1378114"/>
            <a:ext cx="7966738" cy="4931762"/>
          </a:xfrm>
        </p:spPr>
        <p:txBody>
          <a:bodyPr>
            <a:normAutofit fontScale="77500" lnSpcReduction="20000"/>
          </a:bodyPr>
          <a:lstStyle/>
          <a:p>
            <a:pPr marL="0" indent="0">
              <a:buNone/>
            </a:pPr>
            <a:r>
              <a:rPr lang="en-GB" sz="2600" dirty="0"/>
              <a:t>The following are high risk activities, and winter sports which require referral to the Insurance Office in order to arrange cover:</a:t>
            </a:r>
          </a:p>
          <a:p>
            <a:r>
              <a:rPr lang="en-GB" sz="2600" dirty="0"/>
              <a:t>Aviation Risks/Piloting/Aircrew</a:t>
            </a:r>
          </a:p>
          <a:p>
            <a:r>
              <a:rPr lang="en-GB" sz="2600" dirty="0"/>
              <a:t>Diving (below 30 metres depth)</a:t>
            </a:r>
          </a:p>
          <a:p>
            <a:r>
              <a:rPr lang="en-GB" sz="2600" dirty="0"/>
              <a:t>All sub sea work</a:t>
            </a:r>
          </a:p>
          <a:p>
            <a:r>
              <a:rPr lang="en-GB" sz="2600" dirty="0"/>
              <a:t>Off Shore Activities, Trawler men/women, Fish Farming, Merchant Shipping and Ships Crews</a:t>
            </a:r>
          </a:p>
          <a:p>
            <a:r>
              <a:rPr lang="en-GB" sz="2600" dirty="0"/>
              <a:t>Mining Risks</a:t>
            </a:r>
          </a:p>
          <a:p>
            <a:r>
              <a:rPr lang="en-GB" sz="2600" dirty="0"/>
              <a:t>Police/Fire/Ambulance services</a:t>
            </a:r>
          </a:p>
          <a:p>
            <a:r>
              <a:rPr lang="en-GB" sz="2600" dirty="0"/>
              <a:t>Foresters/Sawmills/Tree Surgeons</a:t>
            </a:r>
          </a:p>
          <a:p>
            <a:r>
              <a:rPr lang="en-GB" sz="2600" dirty="0"/>
              <a:t>Abattoirs and Slaughter Houses</a:t>
            </a:r>
          </a:p>
          <a:p>
            <a:r>
              <a:rPr lang="en-GB" sz="2600" dirty="0"/>
              <a:t>Travellers over the age of 80 (cover restrictions may apply)</a:t>
            </a:r>
          </a:p>
          <a:p>
            <a:r>
              <a:rPr lang="en-GB" sz="2600" dirty="0"/>
              <a:t>Travellers participating in dangerous/winter sports </a:t>
            </a:r>
          </a:p>
          <a:p>
            <a:pPr marL="0" indent="0">
              <a:buNone/>
            </a:pPr>
            <a:endParaRPr lang="en-GB" sz="2600" dirty="0"/>
          </a:p>
          <a:p>
            <a:pPr marL="0" indent="0">
              <a:buNone/>
            </a:pPr>
            <a:r>
              <a:rPr lang="en-GB" sz="2600" dirty="0"/>
              <a:t>Additional premiums may also apply.</a:t>
            </a:r>
          </a:p>
          <a:p>
            <a:pPr marL="0" indent="0">
              <a:buNone/>
            </a:pPr>
            <a:r>
              <a:rPr lang="en-GB" sz="1800" dirty="0">
                <a:hlinkClick r:id="rId5"/>
              </a:rPr>
              <a:t>https://finance.admin.ox.ac.uk/referral-countries-and-activities</a:t>
            </a:r>
            <a:endParaRPr lang="en-GB" sz="1800" dirty="0"/>
          </a:p>
          <a:p>
            <a:pPr lvl="1">
              <a:buFont typeface="Arial" panose="020B0604020202020204" pitchFamily="34" charset="0"/>
              <a:buChar char="•"/>
            </a:pPr>
            <a:endParaRPr lang="en-GB" sz="1800" dirty="0"/>
          </a:p>
          <a:p>
            <a:pPr marL="432100" lvl="1" indent="0">
              <a:buNone/>
            </a:pPr>
            <a:endParaRPr lang="en-GB" sz="1800" dirty="0"/>
          </a:p>
          <a:p>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7963222" y="5850313"/>
            <a:ext cx="406400" cy="406400"/>
          </a:xfrm>
          <a:prstGeom prst="rect">
            <a:avLst/>
          </a:prstGeom>
        </p:spPr>
      </p:pic>
      <p:pic>
        <p:nvPicPr>
          <p:cNvPr id="6" name="Picture 2" descr="G:\Insurance\Mutual\Branding\OML Logo.bmp">
            <a:extLst>
              <a:ext uri="{FF2B5EF4-FFF2-40B4-BE49-F238E27FC236}">
                <a16:creationId xmlns:a16="http://schemas.microsoft.com/office/drawing/2014/main" id="{D1B03B29-F162-49AB-9888-3949E0B960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120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38" y="815070"/>
            <a:ext cx="7777163" cy="697818"/>
          </a:xfrm>
        </p:spPr>
        <p:txBody>
          <a:bodyPr/>
          <a:lstStyle/>
          <a:p>
            <a:r>
              <a:rPr lang="en-GB" dirty="0"/>
              <a:t>Country Information</a:t>
            </a:r>
          </a:p>
        </p:txBody>
      </p:sp>
      <p:sp>
        <p:nvSpPr>
          <p:cNvPr id="3" name="Content Placeholder 2"/>
          <p:cNvSpPr>
            <a:spLocks noGrp="1"/>
          </p:cNvSpPr>
          <p:nvPr>
            <p:ph idx="1"/>
          </p:nvPr>
        </p:nvSpPr>
        <p:spPr>
          <a:xfrm>
            <a:off x="431800" y="1512888"/>
            <a:ext cx="7777163" cy="4554852"/>
          </a:xfrm>
        </p:spPr>
        <p:txBody>
          <a:bodyPr>
            <a:normAutofit/>
          </a:bodyPr>
          <a:lstStyle/>
          <a:p>
            <a:pPr marL="0" indent="0">
              <a:buNone/>
            </a:pPr>
            <a:r>
              <a:rPr lang="en-GB" sz="2200" b="1" dirty="0"/>
              <a:t>Where to find additional country information?</a:t>
            </a:r>
          </a:p>
          <a:p>
            <a:r>
              <a:rPr lang="en-GB" sz="1800" dirty="0"/>
              <a:t>The </a:t>
            </a:r>
            <a:r>
              <a:rPr lang="en-GB" sz="1800" u="sng" dirty="0">
                <a:hlinkClick r:id="rId5"/>
              </a:rPr>
              <a:t>Foreign, Commonwealth and Development Office (FCDO)</a:t>
            </a:r>
            <a:r>
              <a:rPr lang="en-GB" sz="1800" dirty="0"/>
              <a:t> website should be consulted for additional country information.</a:t>
            </a:r>
          </a:p>
          <a:p>
            <a:r>
              <a:rPr lang="en-GB" sz="1800" dirty="0"/>
              <a:t>For further country information and daily email updates, visit </a:t>
            </a:r>
            <a:r>
              <a:rPr lang="en-GB" sz="1800" u="sng" dirty="0">
                <a:hlinkClick r:id="rId6"/>
              </a:rPr>
              <a:t>https://my.worldaware.com/affiliates/aonprotect/</a:t>
            </a:r>
            <a:r>
              <a:rPr lang="en-GB" sz="1800" dirty="0"/>
              <a:t> - the password for the website is the last four digits of the emergency contact telephone number: +44 (0) 20 7173 </a:t>
            </a:r>
            <a:r>
              <a:rPr lang="en-GB" sz="1800" b="1" dirty="0"/>
              <a:t>7797</a:t>
            </a:r>
            <a:endParaRPr lang="en-GB" sz="1800" dirty="0"/>
          </a:p>
          <a:p>
            <a:r>
              <a:rPr lang="en-GB" sz="1800" dirty="0"/>
              <a:t>Country information is available to travellers from the Assistance Provider website: </a:t>
            </a:r>
            <a:r>
              <a:rPr lang="en-GB" sz="1800" u="sng" dirty="0">
                <a:hlinkClick r:id="rId7"/>
              </a:rPr>
              <a:t>https://www.chubb.com/uk-en/assistance-services/aonprotect-assistance.html</a:t>
            </a:r>
            <a:r>
              <a:rPr lang="en-GB" sz="2100" dirty="0"/>
              <a:t> </a:t>
            </a:r>
          </a:p>
          <a:p>
            <a:pPr marL="0" indent="0">
              <a:buNone/>
            </a:pPr>
            <a:endParaRPr lang="en-GB" sz="2600" dirty="0"/>
          </a:p>
          <a:p>
            <a:pPr marL="0" indent="0">
              <a:buNone/>
            </a:pPr>
            <a:endParaRPr lang="en-GB" sz="2600"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8005763" y="5864540"/>
            <a:ext cx="406400" cy="406400"/>
          </a:xfrm>
          <a:prstGeom prst="rect">
            <a:avLst/>
          </a:prstGeom>
        </p:spPr>
      </p:pic>
      <p:pic>
        <p:nvPicPr>
          <p:cNvPr id="5" name="Picture 2" descr="G:\Insurance\Mutual\Branding\OML Logo.bmp">
            <a:extLst>
              <a:ext uri="{FF2B5EF4-FFF2-40B4-BE49-F238E27FC236}">
                <a16:creationId xmlns:a16="http://schemas.microsoft.com/office/drawing/2014/main" id="{C353337F-7D82-4DF5-8134-5AE83C98E0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682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1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03" y="815070"/>
            <a:ext cx="7777163" cy="697818"/>
          </a:xfrm>
        </p:spPr>
        <p:txBody>
          <a:bodyPr/>
          <a:lstStyle/>
          <a:p>
            <a:r>
              <a:rPr lang="en-GB" dirty="0"/>
              <a:t>Claims Section</a:t>
            </a:r>
          </a:p>
        </p:txBody>
      </p:sp>
      <p:sp>
        <p:nvSpPr>
          <p:cNvPr id="3" name="Content Placeholder 2"/>
          <p:cNvSpPr>
            <a:spLocks noGrp="1"/>
          </p:cNvSpPr>
          <p:nvPr>
            <p:ph idx="1"/>
          </p:nvPr>
        </p:nvSpPr>
        <p:spPr>
          <a:xfrm>
            <a:off x="155904" y="1465462"/>
            <a:ext cx="8053060" cy="4541722"/>
          </a:xfrm>
        </p:spPr>
        <p:txBody>
          <a:bodyPr>
            <a:normAutofit/>
          </a:bodyPr>
          <a:lstStyle/>
          <a:p>
            <a:pPr marL="0" indent="0">
              <a:buNone/>
            </a:pPr>
            <a:r>
              <a:rPr lang="en-GB" sz="2400" dirty="0"/>
              <a:t>Travel Claims and Emergency Contact Info:</a:t>
            </a:r>
          </a:p>
          <a:p>
            <a:r>
              <a:rPr lang="en-GB" sz="2000" dirty="0"/>
              <a:t>Claims submission deadlines and guidance on terms and conditions for:</a:t>
            </a:r>
          </a:p>
          <a:p>
            <a:pPr lvl="1"/>
            <a:r>
              <a:rPr lang="en-GB" sz="2000" dirty="0"/>
              <a:t>Contacting emergency assistance provider</a:t>
            </a:r>
          </a:p>
          <a:p>
            <a:pPr lvl="1"/>
            <a:r>
              <a:rPr lang="en-GB" sz="2000" dirty="0"/>
              <a:t>Submitting a claim</a:t>
            </a:r>
          </a:p>
          <a:p>
            <a:pPr lvl="1"/>
            <a:r>
              <a:rPr lang="en-GB" sz="2000" dirty="0"/>
              <a:t>Policy excess</a:t>
            </a:r>
          </a:p>
          <a:p>
            <a:pPr lvl="1"/>
            <a:r>
              <a:rPr lang="en-GB" sz="2000" dirty="0"/>
              <a:t>Settlement terms</a:t>
            </a:r>
          </a:p>
          <a:p>
            <a:r>
              <a:rPr lang="en-GB" sz="2000" dirty="0"/>
              <a:t>Claims Forms and Summary of Cover</a:t>
            </a:r>
          </a:p>
          <a:p>
            <a:pPr marL="0" indent="0">
              <a:buNone/>
            </a:pPr>
            <a:r>
              <a:rPr lang="en-GB" sz="2200" dirty="0">
                <a:hlinkClick r:id="rId4"/>
              </a:rPr>
              <a:t>https://finance.admin.ox.ac.uk/travel-claims-and-emergency-contact</a:t>
            </a:r>
            <a:endParaRPr lang="en-GB" sz="2200" dirty="0"/>
          </a:p>
          <a:p>
            <a:pPr marL="0" indent="0">
              <a:buNone/>
            </a:pPr>
            <a:endParaRPr lang="en-GB" sz="2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005763" y="5866454"/>
            <a:ext cx="406400" cy="406400"/>
          </a:xfrm>
          <a:prstGeom prst="rect">
            <a:avLst/>
          </a:prstGeom>
        </p:spPr>
      </p:pic>
      <p:pic>
        <p:nvPicPr>
          <p:cNvPr id="5" name="Picture 2" descr="G:\Insurance\Mutual\Branding\OML Logo.bmp">
            <a:extLst>
              <a:ext uri="{FF2B5EF4-FFF2-40B4-BE49-F238E27FC236}">
                <a16:creationId xmlns:a16="http://schemas.microsoft.com/office/drawing/2014/main" id="{0142C604-8255-4CFB-801C-9505CD4690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040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35" y="815070"/>
            <a:ext cx="7777163" cy="697818"/>
          </a:xfrm>
        </p:spPr>
        <p:txBody>
          <a:bodyPr/>
          <a:lstStyle/>
          <a:p>
            <a:r>
              <a:rPr lang="en-GB" dirty="0"/>
              <a:t>Claims Section – Key Points</a:t>
            </a:r>
          </a:p>
        </p:txBody>
      </p:sp>
      <p:sp>
        <p:nvSpPr>
          <p:cNvPr id="3" name="Content Placeholder 2"/>
          <p:cNvSpPr>
            <a:spLocks noGrp="1"/>
          </p:cNvSpPr>
          <p:nvPr>
            <p:ph idx="1"/>
          </p:nvPr>
        </p:nvSpPr>
        <p:spPr>
          <a:xfrm>
            <a:off x="187435" y="1452785"/>
            <a:ext cx="8453328" cy="5030565"/>
          </a:xfrm>
        </p:spPr>
        <p:txBody>
          <a:bodyPr>
            <a:normAutofit/>
          </a:bodyPr>
          <a:lstStyle/>
          <a:p>
            <a:pPr eaLnBrk="1" hangingPunct="1">
              <a:lnSpc>
                <a:spcPct val="100000"/>
              </a:lnSpc>
            </a:pPr>
            <a:r>
              <a:rPr lang="en-GB" sz="1800" dirty="0"/>
              <a:t>In the event of an emergency, contact the emergency provider (note they do </a:t>
            </a:r>
            <a:r>
              <a:rPr lang="en-GB" sz="1800" u="sng" dirty="0"/>
              <a:t>not</a:t>
            </a:r>
            <a:r>
              <a:rPr lang="en-GB" sz="1800" dirty="0"/>
              <a:t> advise on cover)</a:t>
            </a:r>
          </a:p>
          <a:p>
            <a:pPr eaLnBrk="1" hangingPunct="1">
              <a:lnSpc>
                <a:spcPct val="110000"/>
              </a:lnSpc>
            </a:pPr>
            <a:r>
              <a:rPr lang="en-GB" sz="1800" dirty="0"/>
              <a:t>Claims must be notified to the Insurance Office and your department within 28 days of the incident.</a:t>
            </a:r>
          </a:p>
          <a:p>
            <a:pPr>
              <a:lnSpc>
                <a:spcPct val="150000"/>
              </a:lnSpc>
              <a:spcAft>
                <a:spcPts val="567"/>
              </a:spcAft>
            </a:pPr>
            <a:r>
              <a:rPr lang="en-GB" sz="1800" dirty="0"/>
              <a:t>Supporting documentation required for every claim.</a:t>
            </a:r>
          </a:p>
          <a:p>
            <a:pPr>
              <a:spcAft>
                <a:spcPts val="567"/>
              </a:spcAft>
            </a:pPr>
            <a:r>
              <a:rPr lang="en-GB" sz="1800" dirty="0"/>
              <a:t>In the first instance, the traveller must check if they can recover any costs from their travel provider (Airline/Rail company).</a:t>
            </a:r>
          </a:p>
          <a:p>
            <a:pPr eaLnBrk="1" hangingPunct="1">
              <a:lnSpc>
                <a:spcPct val="100000"/>
              </a:lnSpc>
            </a:pPr>
            <a:r>
              <a:rPr lang="en-GB" sz="1800" dirty="0"/>
              <a:t>A £50 excess is payable on each and every claim. If you are travelling for 12 months or more the excess is £100</a:t>
            </a:r>
          </a:p>
          <a:p>
            <a:r>
              <a:rPr lang="en-GB" sz="1800" dirty="0"/>
              <a:t>Claims are rejected if insurance policy T&amp;Cs and/or University policies are not followed</a:t>
            </a:r>
          </a:p>
          <a:p>
            <a:pPr>
              <a:lnSpc>
                <a:spcPct val="150000"/>
              </a:lnSpc>
            </a:pPr>
            <a:r>
              <a:rPr lang="en-GB" sz="1800" dirty="0"/>
              <a:t>Always contact the Insurance Office with any queries</a:t>
            </a:r>
          </a:p>
        </p:txBody>
      </p:sp>
      <p:pic>
        <p:nvPicPr>
          <p:cNvPr id="5" name="Picture 2" descr="G:\Insurance\Mutual\Branding\OML Logo.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8028324" y="5914899"/>
            <a:ext cx="406400" cy="406400"/>
          </a:xfrm>
          <a:prstGeom prst="rect">
            <a:avLst/>
          </a:prstGeom>
        </p:spPr>
      </p:pic>
    </p:spTree>
    <p:extLst>
      <p:ext uri="{BB962C8B-B14F-4D97-AF65-F5344CB8AC3E}">
        <p14:creationId xmlns:p14="http://schemas.microsoft.com/office/powerpoint/2010/main" val="2508114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52" y="815070"/>
            <a:ext cx="7777163" cy="697818"/>
          </a:xfrm>
        </p:spPr>
        <p:txBody>
          <a:bodyPr/>
          <a:lstStyle/>
          <a:p>
            <a:r>
              <a:rPr lang="en-GB" dirty="0"/>
              <a:t>TIRS Section</a:t>
            </a:r>
          </a:p>
        </p:txBody>
      </p:sp>
      <p:sp>
        <p:nvSpPr>
          <p:cNvPr id="3" name="Content Placeholder 2"/>
          <p:cNvSpPr>
            <a:spLocks noGrp="1"/>
          </p:cNvSpPr>
          <p:nvPr>
            <p:ph idx="1"/>
          </p:nvPr>
        </p:nvSpPr>
        <p:spPr>
          <a:xfrm>
            <a:off x="224058" y="1512888"/>
            <a:ext cx="7984905" cy="4278311"/>
          </a:xfrm>
        </p:spPr>
        <p:txBody>
          <a:bodyPr/>
          <a:lstStyle/>
          <a:p>
            <a:pPr marL="0" indent="0">
              <a:buNone/>
            </a:pPr>
            <a:r>
              <a:rPr lang="en-GB" sz="2400" dirty="0"/>
              <a:t>Travel Insurance Registration System (TIRS)</a:t>
            </a:r>
          </a:p>
          <a:p>
            <a:r>
              <a:rPr lang="en-GB" sz="2000" dirty="0"/>
              <a:t>What is TIRS</a:t>
            </a:r>
          </a:p>
          <a:p>
            <a:r>
              <a:rPr lang="en-GB" sz="2000" dirty="0"/>
              <a:t>How to access for:</a:t>
            </a:r>
          </a:p>
          <a:p>
            <a:pPr lvl="1"/>
            <a:r>
              <a:rPr lang="en-GB" sz="2000" dirty="0"/>
              <a:t>Travellers</a:t>
            </a:r>
          </a:p>
          <a:p>
            <a:pPr lvl="1"/>
            <a:r>
              <a:rPr lang="en-GB" sz="2000" dirty="0"/>
              <a:t>Departmental Travel Administrators and/or Managers</a:t>
            </a:r>
          </a:p>
          <a:p>
            <a:r>
              <a:rPr lang="en-GB" sz="2000" dirty="0"/>
              <a:t>User Guides and Help</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7753515" y="5945981"/>
            <a:ext cx="406400" cy="406400"/>
          </a:xfrm>
          <a:prstGeom prst="rect">
            <a:avLst/>
          </a:prstGeom>
        </p:spPr>
      </p:pic>
      <p:pic>
        <p:nvPicPr>
          <p:cNvPr id="6" name="Picture 2" descr="G:\Insurance\Mutual\Branding\OML Logo.bmp">
            <a:extLst>
              <a:ext uri="{FF2B5EF4-FFF2-40B4-BE49-F238E27FC236}">
                <a16:creationId xmlns:a16="http://schemas.microsoft.com/office/drawing/2014/main" id="{08BED6DA-2421-47C2-8B7F-33CE7ED34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028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954647"/>
            <a:ext cx="8640763" cy="697818"/>
          </a:xfrm>
        </p:spPr>
        <p:txBody>
          <a:bodyPr/>
          <a:lstStyle/>
          <a:p>
            <a:r>
              <a:rPr lang="en-GB" dirty="0"/>
              <a:t>TIRS - Travel Insurance Registration System </a:t>
            </a:r>
          </a:p>
        </p:txBody>
      </p:sp>
      <p:pic>
        <p:nvPicPr>
          <p:cNvPr id="7" name="Content Placeholder 5"/>
          <p:cNvPicPr>
            <a:picLocks noGrp="1" noChangeAspect="1"/>
          </p:cNvPicPr>
          <p:nvPr>
            <p:ph idx="1"/>
          </p:nvPr>
        </p:nvPicPr>
        <p:blipFill>
          <a:blip r:embed="rId5"/>
          <a:stretch>
            <a:fillRect/>
          </a:stretch>
        </p:blipFill>
        <p:spPr>
          <a:xfrm>
            <a:off x="130291" y="1652465"/>
            <a:ext cx="3467985" cy="2016286"/>
          </a:xfrm>
          <a:prstGeom prst="rect">
            <a:avLst/>
          </a:prstGeom>
        </p:spPr>
      </p:pic>
      <p:pic>
        <p:nvPicPr>
          <p:cNvPr id="9" name="Content Placeholder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tretch>
            <a:fillRect/>
          </a:stretch>
        </p:blipFill>
        <p:spPr>
          <a:xfrm>
            <a:off x="130291" y="3896441"/>
            <a:ext cx="3703343" cy="1668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Lst>
          </a:blip>
          <a:stretch>
            <a:fillRect/>
          </a:stretch>
        </p:blipFill>
        <p:spPr>
          <a:xfrm>
            <a:off x="3847656" y="1652465"/>
            <a:ext cx="4497549" cy="439118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a:off x="8046253" y="5920376"/>
            <a:ext cx="406400" cy="406400"/>
          </a:xfrm>
          <a:prstGeom prst="rect">
            <a:avLst/>
          </a:prstGeom>
        </p:spPr>
      </p:pic>
      <p:pic>
        <p:nvPicPr>
          <p:cNvPr id="8" name="Picture 2" descr="G:\Insurance\Mutual\Branding\OML Logo.bmp">
            <a:extLst>
              <a:ext uri="{FF2B5EF4-FFF2-40B4-BE49-F238E27FC236}">
                <a16:creationId xmlns:a16="http://schemas.microsoft.com/office/drawing/2014/main" id="{C6559C51-082E-412E-A699-475EC44E4D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00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954647"/>
            <a:ext cx="8640763" cy="697818"/>
          </a:xfrm>
        </p:spPr>
        <p:txBody>
          <a:bodyPr/>
          <a:lstStyle/>
          <a:p>
            <a:r>
              <a:rPr lang="en-GB" dirty="0"/>
              <a:t>TIRS - Travel Insurance Registration System </a:t>
            </a:r>
          </a:p>
        </p:txBody>
      </p:sp>
      <p:pic>
        <p:nvPicPr>
          <p:cNvPr id="8" name="Content Placeholder 3"/>
          <p:cNvPicPr>
            <a:picLocks noGrp="1" noChangeAspect="1"/>
          </p:cNvPicPr>
          <p:nvPr>
            <p:ph idx="1"/>
          </p:nvPr>
        </p:nvPicPr>
        <p:blipFill>
          <a:blip r:embed="rId5"/>
          <a:stretch>
            <a:fillRect/>
          </a:stretch>
        </p:blipFill>
        <p:spPr>
          <a:xfrm>
            <a:off x="234175" y="1698703"/>
            <a:ext cx="3750471" cy="2291080"/>
          </a:xfrm>
          <a:prstGeom prst="rect">
            <a:avLst/>
          </a:prstGeom>
        </p:spPr>
      </p:pic>
      <p:pic>
        <p:nvPicPr>
          <p:cNvPr id="10" name="Picture 9"/>
          <p:cNvPicPr>
            <a:picLocks noChangeAspect="1"/>
          </p:cNvPicPr>
          <p:nvPr/>
        </p:nvPicPr>
        <p:blipFill>
          <a:blip r:embed="rId6"/>
          <a:stretch>
            <a:fillRect/>
          </a:stretch>
        </p:blipFill>
        <p:spPr>
          <a:xfrm>
            <a:off x="4580687" y="1652465"/>
            <a:ext cx="3853080" cy="467463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3781446" y="5920701"/>
            <a:ext cx="406400" cy="406400"/>
          </a:xfrm>
          <a:prstGeom prst="rect">
            <a:avLst/>
          </a:prstGeom>
        </p:spPr>
      </p:pic>
      <p:pic>
        <p:nvPicPr>
          <p:cNvPr id="7" name="Picture 2" descr="G:\Insurance\Mutual\Branding\OML Logo.bmp">
            <a:extLst>
              <a:ext uri="{FF2B5EF4-FFF2-40B4-BE49-F238E27FC236}">
                <a16:creationId xmlns:a16="http://schemas.microsoft.com/office/drawing/2014/main" id="{086C4A49-18EF-473A-99A0-C82A6A1AE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987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1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954647"/>
            <a:ext cx="8640763" cy="697818"/>
          </a:xfrm>
        </p:spPr>
        <p:txBody>
          <a:bodyPr/>
          <a:lstStyle/>
          <a:p>
            <a:r>
              <a:rPr lang="en-GB" dirty="0"/>
              <a:t>TIRS - Travel Insurance Registration System </a:t>
            </a:r>
          </a:p>
        </p:txBody>
      </p:sp>
      <p:pic>
        <p:nvPicPr>
          <p:cNvPr id="5" name="Content Placeholder 3"/>
          <p:cNvPicPr>
            <a:picLocks noChangeAspect="1"/>
          </p:cNvPicPr>
          <p:nvPr/>
        </p:nvPicPr>
        <p:blipFill>
          <a:blip r:embed="rId5"/>
          <a:stretch>
            <a:fillRect/>
          </a:stretch>
        </p:blipFill>
        <p:spPr>
          <a:xfrm>
            <a:off x="0" y="1652465"/>
            <a:ext cx="6293786" cy="1688789"/>
          </a:xfrm>
          <a:prstGeom prst="rect">
            <a:avLst/>
          </a:prstGeom>
        </p:spPr>
      </p:pic>
      <p:pic>
        <p:nvPicPr>
          <p:cNvPr id="7" name="Picture 6"/>
          <p:cNvPicPr>
            <a:picLocks noChangeAspect="1"/>
          </p:cNvPicPr>
          <p:nvPr/>
        </p:nvPicPr>
        <p:blipFill>
          <a:blip r:embed="rId6"/>
          <a:stretch>
            <a:fillRect/>
          </a:stretch>
        </p:blipFill>
        <p:spPr>
          <a:xfrm>
            <a:off x="2720897" y="3827950"/>
            <a:ext cx="5919865" cy="1943836"/>
          </a:xfrm>
          <a:prstGeom prst="rect">
            <a:avLst/>
          </a:prstGeom>
        </p:spPr>
      </p:pic>
      <p:sp>
        <p:nvSpPr>
          <p:cNvPr id="9" name="TextBox 8"/>
          <p:cNvSpPr txBox="1"/>
          <p:nvPr/>
        </p:nvSpPr>
        <p:spPr>
          <a:xfrm>
            <a:off x="315374" y="5314940"/>
            <a:ext cx="2041742" cy="646331"/>
          </a:xfrm>
          <a:prstGeom prst="rect">
            <a:avLst/>
          </a:prstGeom>
          <a:noFill/>
        </p:spPr>
        <p:txBody>
          <a:bodyPr wrap="square" rtlCol="0">
            <a:spAutoFit/>
          </a:bodyPr>
          <a:lstStyle/>
          <a:p>
            <a:r>
              <a:rPr lang="en-GB" b="1" dirty="0"/>
              <a:t>Options to Save, Submit or Delete</a:t>
            </a:r>
          </a:p>
        </p:txBody>
      </p:sp>
      <p:cxnSp>
        <p:nvCxnSpPr>
          <p:cNvPr id="11" name="Straight Arrow Connector 10"/>
          <p:cNvCxnSpPr/>
          <p:nvPr/>
        </p:nvCxnSpPr>
        <p:spPr>
          <a:xfrm flipV="1">
            <a:off x="1886805" y="4928015"/>
            <a:ext cx="4264279" cy="5887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7974334" y="5910102"/>
            <a:ext cx="406400" cy="406400"/>
          </a:xfrm>
          <a:prstGeom prst="rect">
            <a:avLst/>
          </a:prstGeom>
        </p:spPr>
      </p:pic>
      <p:pic>
        <p:nvPicPr>
          <p:cNvPr id="8" name="Picture 2" descr="G:\Insurance\Mutual\Branding\OML Logo.bmp">
            <a:extLst>
              <a:ext uri="{FF2B5EF4-FFF2-40B4-BE49-F238E27FC236}">
                <a16:creationId xmlns:a16="http://schemas.microsoft.com/office/drawing/2014/main" id="{85FD6143-BB5E-45EA-AAC1-635F61D1B1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36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University Travel Insurance</a:t>
            </a:r>
          </a:p>
        </p:txBody>
      </p:sp>
      <p:sp>
        <p:nvSpPr>
          <p:cNvPr id="3" name="Content Placeholder 2"/>
          <p:cNvSpPr>
            <a:spLocks noGrp="1"/>
          </p:cNvSpPr>
          <p:nvPr>
            <p:ph idx="1"/>
          </p:nvPr>
        </p:nvSpPr>
        <p:spPr>
          <a:xfrm>
            <a:off x="431800" y="1414128"/>
            <a:ext cx="7691474" cy="4688959"/>
          </a:xfrm>
        </p:spPr>
        <p:txBody>
          <a:bodyPr>
            <a:normAutofit/>
          </a:bodyPr>
          <a:lstStyle/>
          <a:p>
            <a:r>
              <a:rPr lang="en-GB" sz="2400" dirty="0"/>
              <a:t>Benefits to you </a:t>
            </a:r>
          </a:p>
          <a:p>
            <a:r>
              <a:rPr lang="en-GB" sz="2400" dirty="0"/>
              <a:t>Travel Insurance Website Navigation:</a:t>
            </a:r>
          </a:p>
          <a:p>
            <a:pPr lvl="1"/>
            <a:r>
              <a:rPr lang="en-GB" sz="2000" b="1" dirty="0"/>
              <a:t>Eligibility</a:t>
            </a:r>
            <a:r>
              <a:rPr lang="en-GB" sz="2000" dirty="0"/>
              <a:t> and how to apply for the cover</a:t>
            </a:r>
          </a:p>
          <a:p>
            <a:pPr lvl="1"/>
            <a:r>
              <a:rPr lang="en-GB" sz="2000" b="1" dirty="0"/>
              <a:t>Referrals</a:t>
            </a:r>
            <a:r>
              <a:rPr lang="en-GB" sz="2000" dirty="0"/>
              <a:t> – Types and information</a:t>
            </a:r>
          </a:p>
          <a:p>
            <a:pPr lvl="1"/>
            <a:r>
              <a:rPr lang="en-GB" sz="2000" b="1" dirty="0"/>
              <a:t>Claims</a:t>
            </a:r>
            <a:r>
              <a:rPr lang="en-GB" sz="2000" dirty="0"/>
              <a:t> – Emergency contact and claims information</a:t>
            </a:r>
          </a:p>
          <a:p>
            <a:pPr lvl="1"/>
            <a:r>
              <a:rPr lang="en-GB" sz="2000" b="1" dirty="0"/>
              <a:t>TIRS</a:t>
            </a:r>
            <a:r>
              <a:rPr lang="en-GB" sz="2000" dirty="0"/>
              <a:t> – Travel Insurance Registration System – Introduction and system screen review.</a:t>
            </a:r>
          </a:p>
          <a:p>
            <a:pPr lvl="1"/>
            <a:r>
              <a:rPr lang="en-GB" sz="2000" b="1" dirty="0"/>
              <a:t>Policy Conditions and Exclusions </a:t>
            </a:r>
            <a:r>
              <a:rPr lang="en-GB" sz="2000" dirty="0"/>
              <a:t>– Review of key points</a:t>
            </a:r>
          </a:p>
          <a:p>
            <a:r>
              <a:rPr lang="en-GB" sz="2400" dirty="0"/>
              <a:t>Concluding thoughts </a:t>
            </a:r>
          </a:p>
          <a:p>
            <a:r>
              <a:rPr lang="en-GB" sz="2400" dirty="0"/>
              <a:t>How to contact Insurance Team</a:t>
            </a:r>
          </a:p>
          <a:p>
            <a:pPr marL="0" indent="0">
              <a:buNone/>
            </a:pPr>
            <a:endParaRPr lang="en-GB" dirty="0"/>
          </a:p>
          <a:p>
            <a:pPr marL="0" indent="0">
              <a:buNone/>
            </a:pPr>
            <a:endParaRPr lang="en-GB" dirty="0"/>
          </a:p>
          <a:p>
            <a:pPr marL="0" indent="0">
              <a:buNone/>
            </a:pPr>
            <a:endParaRPr lang="en-GB" dirty="0"/>
          </a:p>
          <a:p>
            <a:endParaRPr lang="en-GB" dirty="0"/>
          </a:p>
          <a:p>
            <a:endParaRPr lang="en-GB" dirty="0"/>
          </a:p>
          <a:p>
            <a:endParaRPr lang="en-GB"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7920074" y="5838183"/>
            <a:ext cx="406400" cy="406400"/>
          </a:xfrm>
          <a:prstGeom prst="rect">
            <a:avLst/>
          </a:prstGeom>
        </p:spPr>
      </p:pic>
      <p:pic>
        <p:nvPicPr>
          <p:cNvPr id="5" name="Picture 2" descr="G:\Insurance\Mutual\Branding\OML Logo.bmp">
            <a:extLst>
              <a:ext uri="{FF2B5EF4-FFF2-40B4-BE49-F238E27FC236}">
                <a16:creationId xmlns:a16="http://schemas.microsoft.com/office/drawing/2014/main" id="{38119230-A4E9-4C95-A939-CF24F4DEAE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43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954647"/>
            <a:ext cx="8640763" cy="697818"/>
          </a:xfrm>
        </p:spPr>
        <p:txBody>
          <a:bodyPr/>
          <a:lstStyle/>
          <a:p>
            <a:r>
              <a:rPr lang="en-GB" dirty="0"/>
              <a:t>TIRS - Travel Insurance Registration System </a:t>
            </a:r>
          </a:p>
        </p:txBody>
      </p:sp>
      <p:sp>
        <p:nvSpPr>
          <p:cNvPr id="9" name="TextBox 8"/>
          <p:cNvSpPr txBox="1"/>
          <p:nvPr/>
        </p:nvSpPr>
        <p:spPr>
          <a:xfrm>
            <a:off x="148105" y="3156061"/>
            <a:ext cx="2041742" cy="615553"/>
          </a:xfrm>
          <a:prstGeom prst="rect">
            <a:avLst/>
          </a:prstGeom>
          <a:noFill/>
        </p:spPr>
        <p:txBody>
          <a:bodyPr wrap="square" rtlCol="0">
            <a:spAutoFit/>
          </a:bodyPr>
          <a:lstStyle/>
          <a:p>
            <a:r>
              <a:rPr lang="en-GB" b="1" dirty="0"/>
              <a:t>Application on Screen</a:t>
            </a:r>
          </a:p>
        </p:txBody>
      </p:sp>
      <p:pic>
        <p:nvPicPr>
          <p:cNvPr id="2" name="Picture 1"/>
          <p:cNvPicPr>
            <a:picLocks noChangeAspect="1"/>
          </p:cNvPicPr>
          <p:nvPr/>
        </p:nvPicPr>
        <p:blipFill>
          <a:blip r:embed="rId5"/>
          <a:stretch>
            <a:fillRect/>
          </a:stretch>
        </p:blipFill>
        <p:spPr>
          <a:xfrm>
            <a:off x="350563" y="4486664"/>
            <a:ext cx="7488061" cy="393020"/>
          </a:xfrm>
          <a:prstGeom prst="rect">
            <a:avLst/>
          </a:prstGeom>
        </p:spPr>
      </p:pic>
      <p:cxnSp>
        <p:nvCxnSpPr>
          <p:cNvPr id="4" name="Straight Arrow Connector 3"/>
          <p:cNvCxnSpPr/>
          <p:nvPr/>
        </p:nvCxnSpPr>
        <p:spPr>
          <a:xfrm flipV="1">
            <a:off x="4083712" y="4819792"/>
            <a:ext cx="2161241" cy="7293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43910" y="5000707"/>
            <a:ext cx="4076471" cy="1400383"/>
          </a:xfrm>
          <a:prstGeom prst="rect">
            <a:avLst/>
          </a:prstGeom>
          <a:noFill/>
        </p:spPr>
        <p:txBody>
          <a:bodyPr wrap="square" rtlCol="0">
            <a:spAutoFit/>
          </a:bodyPr>
          <a:lstStyle/>
          <a:p>
            <a:r>
              <a:rPr lang="en-GB" dirty="0"/>
              <a:t>Travel Administrator/Manager reviews submitted form and then selects option from Process Management to Approve, Refer or return application to traveller if more information is required.</a:t>
            </a:r>
          </a:p>
        </p:txBody>
      </p:sp>
      <p:pic>
        <p:nvPicPr>
          <p:cNvPr id="14" name="Content Placeholder 3"/>
          <p:cNvPicPr>
            <a:picLocks noGrp="1" noChangeAspect="1"/>
          </p:cNvPicPr>
          <p:nvPr>
            <p:ph idx="1"/>
          </p:nvPr>
        </p:nvPicPr>
        <p:blipFill>
          <a:blip r:embed="rId6"/>
          <a:stretch>
            <a:fillRect/>
          </a:stretch>
        </p:blipFill>
        <p:spPr>
          <a:xfrm>
            <a:off x="3446808" y="1650539"/>
            <a:ext cx="4714358" cy="2715102"/>
          </a:xfrm>
          <a:prstGeom prst="rect">
            <a:avLst/>
          </a:prstGeom>
        </p:spPr>
      </p:pic>
      <p:cxnSp>
        <p:nvCxnSpPr>
          <p:cNvPr id="11" name="Straight Arrow Connector 10"/>
          <p:cNvCxnSpPr/>
          <p:nvPr/>
        </p:nvCxnSpPr>
        <p:spPr>
          <a:xfrm flipV="1">
            <a:off x="1560786" y="3224049"/>
            <a:ext cx="3941380" cy="1497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664" y="5966968"/>
            <a:ext cx="406400" cy="406400"/>
          </a:xfrm>
          <a:prstGeom prst="rect">
            <a:avLst/>
          </a:prstGeom>
        </p:spPr>
      </p:pic>
      <p:pic>
        <p:nvPicPr>
          <p:cNvPr id="12" name="Picture 2" descr="G:\Insurance\Mutual\Branding\OML Logo.bmp">
            <a:extLst>
              <a:ext uri="{FF2B5EF4-FFF2-40B4-BE49-F238E27FC236}">
                <a16:creationId xmlns:a16="http://schemas.microsoft.com/office/drawing/2014/main" id="{3DA84ABE-06FA-41BE-8C4B-AD0AEE80C7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406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Cover Information Section</a:t>
            </a:r>
          </a:p>
        </p:txBody>
      </p:sp>
      <p:sp>
        <p:nvSpPr>
          <p:cNvPr id="3" name="Content Placeholder 2"/>
          <p:cNvSpPr>
            <a:spLocks noGrp="1"/>
          </p:cNvSpPr>
          <p:nvPr>
            <p:ph idx="1"/>
          </p:nvPr>
        </p:nvSpPr>
        <p:spPr/>
        <p:txBody>
          <a:bodyPr/>
          <a:lstStyle/>
          <a:p>
            <a:r>
              <a:rPr lang="en-GB" dirty="0"/>
              <a:t>Conditions of Travel Insurance</a:t>
            </a:r>
          </a:p>
          <a:p>
            <a:r>
              <a:rPr lang="en-GB" dirty="0"/>
              <a:t>Exclusions</a:t>
            </a:r>
          </a:p>
          <a:p>
            <a:r>
              <a:rPr lang="en-GB" dirty="0"/>
              <a:t>Waivers and Indemnities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8005763" y="5988577"/>
            <a:ext cx="406400" cy="406400"/>
          </a:xfrm>
          <a:prstGeom prst="rect">
            <a:avLst/>
          </a:prstGeom>
        </p:spPr>
      </p:pic>
      <p:pic>
        <p:nvPicPr>
          <p:cNvPr id="6" name="Picture 2" descr="G:\Insurance\Mutual\Branding\OML Logo.bmp">
            <a:extLst>
              <a:ext uri="{FF2B5EF4-FFF2-40B4-BE49-F238E27FC236}">
                <a16:creationId xmlns:a16="http://schemas.microsoft.com/office/drawing/2014/main" id="{E0EC350D-F408-4DBD-B811-C8AE4F140B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59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36488"/>
            <a:ext cx="8173244" cy="697818"/>
          </a:xfrm>
        </p:spPr>
        <p:txBody>
          <a:bodyPr/>
          <a:lstStyle/>
          <a:p>
            <a:r>
              <a:rPr lang="en-GB" dirty="0"/>
              <a:t>Key Conditions of Travel Insurance Cover</a:t>
            </a:r>
          </a:p>
        </p:txBody>
      </p:sp>
      <p:sp>
        <p:nvSpPr>
          <p:cNvPr id="3" name="Content Placeholder 2"/>
          <p:cNvSpPr>
            <a:spLocks noGrp="1"/>
          </p:cNvSpPr>
          <p:nvPr>
            <p:ph idx="1"/>
          </p:nvPr>
        </p:nvSpPr>
        <p:spPr>
          <a:xfrm>
            <a:off x="185738" y="1434306"/>
            <a:ext cx="8279606" cy="4952207"/>
          </a:xfrm>
        </p:spPr>
        <p:txBody>
          <a:bodyPr>
            <a:normAutofit/>
          </a:bodyPr>
          <a:lstStyle/>
          <a:p>
            <a:pPr marL="0" indent="0" eaLnBrk="1" hangingPunct="1">
              <a:lnSpc>
                <a:spcPct val="150000"/>
              </a:lnSpc>
              <a:buNone/>
            </a:pPr>
            <a:r>
              <a:rPr lang="en-GB" sz="2400" dirty="0"/>
              <a:t>All travellers must:</a:t>
            </a:r>
          </a:p>
          <a:p>
            <a:pPr lvl="1">
              <a:lnSpc>
                <a:spcPct val="150000"/>
              </a:lnSpc>
            </a:pPr>
            <a:r>
              <a:rPr lang="en-GB" sz="2000" dirty="0"/>
              <a:t>Have the appropriate entry visa/s and paperwork for the country they are intending to travel to.</a:t>
            </a:r>
          </a:p>
          <a:p>
            <a:pPr lvl="1">
              <a:lnSpc>
                <a:spcPct val="150000"/>
              </a:lnSpc>
            </a:pPr>
            <a:r>
              <a:rPr lang="en-GB" sz="2000" dirty="0"/>
              <a:t>Be medically fit to travel.</a:t>
            </a:r>
          </a:p>
          <a:p>
            <a:pPr lvl="1">
              <a:lnSpc>
                <a:spcPct val="150000"/>
              </a:lnSpc>
            </a:pPr>
            <a:r>
              <a:rPr lang="en-GB" sz="2000" dirty="0"/>
              <a:t>Comply with University Policies and Procedures:</a:t>
            </a:r>
          </a:p>
          <a:p>
            <a:pPr lvl="2">
              <a:lnSpc>
                <a:spcPct val="150000"/>
              </a:lnSpc>
            </a:pPr>
            <a:r>
              <a:rPr lang="en-GB" sz="1200" dirty="0"/>
              <a:t>Apply for travel insurance via TIRS system and ensure application is approved before travel commences</a:t>
            </a:r>
          </a:p>
          <a:p>
            <a:pPr lvl="2">
              <a:lnSpc>
                <a:spcPct val="150000"/>
              </a:lnSpc>
            </a:pPr>
            <a:r>
              <a:rPr lang="en-GB" sz="1200" dirty="0"/>
              <a:t>Comply with policies set by your own Department and other Departments within University – i.e. Safety Office, Finance, HR, Sanctions.</a:t>
            </a:r>
          </a:p>
          <a:p>
            <a:pPr lvl="2">
              <a:lnSpc>
                <a:spcPct val="150000"/>
              </a:lnSpc>
            </a:pPr>
            <a:r>
              <a:rPr lang="en-GB" sz="1200" dirty="0"/>
              <a:t>Take all reasonable steps to avoid or minimise any loss or damage to themselves and their property whilst on the travel trip, and to recover any property lost or stolen.</a:t>
            </a:r>
          </a:p>
          <a:p>
            <a:pPr lvl="1">
              <a:lnSpc>
                <a:spcPct val="150000"/>
              </a:lnSpc>
            </a:pPr>
            <a:r>
              <a:rPr lang="en-GB" sz="2000" dirty="0"/>
              <a:t>Note and adhere to Insurance Policy Terms and Conditions</a:t>
            </a:r>
          </a:p>
          <a:p>
            <a:pPr marL="864199" lvl="2" indent="0">
              <a:lnSpc>
                <a:spcPct val="150000"/>
              </a:lnSpc>
              <a:buNone/>
            </a:pPr>
            <a:endParaRPr lang="en-GB" sz="1100" dirty="0"/>
          </a:p>
          <a:p>
            <a:pPr marL="108025" indent="0">
              <a:lnSpc>
                <a:spcPct val="150000"/>
              </a:lnSpc>
              <a:buNone/>
            </a:pPr>
            <a:endParaRPr lang="en-GB" sz="1800" dirty="0"/>
          </a:p>
          <a:p>
            <a:pPr eaLnBrk="1" hangingPunct="1">
              <a:lnSpc>
                <a:spcPct val="150000"/>
              </a:lnSpc>
            </a:pPr>
            <a:endParaRPr lang="en-GB" sz="1800" dirty="0"/>
          </a:p>
          <a:p>
            <a:endParaRPr lang="en-GB" dirty="0"/>
          </a:p>
        </p:txBody>
      </p:sp>
      <p:pic>
        <p:nvPicPr>
          <p:cNvPr id="5" name="Picture 2" descr="G:\Insurance\Mutual\Branding\OML Logo.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7970045" y="5915239"/>
            <a:ext cx="406400" cy="406400"/>
          </a:xfrm>
          <a:prstGeom prst="rect">
            <a:avLst/>
          </a:prstGeom>
        </p:spPr>
      </p:pic>
    </p:spTree>
    <p:extLst>
      <p:ext uri="{BB962C8B-B14F-4D97-AF65-F5344CB8AC3E}">
        <p14:creationId xmlns:p14="http://schemas.microsoft.com/office/powerpoint/2010/main" val="2885388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72" y="815070"/>
            <a:ext cx="8059191" cy="697818"/>
          </a:xfrm>
        </p:spPr>
        <p:txBody>
          <a:bodyPr/>
          <a:lstStyle/>
          <a:p>
            <a:r>
              <a:rPr lang="en-GB" dirty="0"/>
              <a:t>Travel Insurance – Other Policy conditions</a:t>
            </a:r>
          </a:p>
        </p:txBody>
      </p:sp>
      <p:sp>
        <p:nvSpPr>
          <p:cNvPr id="3" name="Content Placeholder 2"/>
          <p:cNvSpPr>
            <a:spLocks noGrp="1"/>
          </p:cNvSpPr>
          <p:nvPr>
            <p:ph idx="1"/>
          </p:nvPr>
        </p:nvSpPr>
        <p:spPr>
          <a:xfrm>
            <a:off x="268014" y="1512888"/>
            <a:ext cx="7940949" cy="4278311"/>
          </a:xfrm>
        </p:spPr>
        <p:txBody>
          <a:bodyPr>
            <a:normAutofit/>
          </a:bodyPr>
          <a:lstStyle/>
          <a:p>
            <a:r>
              <a:rPr lang="en-GB" sz="2000" dirty="0"/>
              <a:t>University Business Only – Holiday/Personal time to be separately insured.</a:t>
            </a:r>
          </a:p>
          <a:p>
            <a:r>
              <a:rPr lang="en-GB" sz="2000" dirty="0"/>
              <a:t>Cover applies for travel within UK if overnight stay involved and all travel outside UK (worldwide) – noting referral countries.</a:t>
            </a:r>
          </a:p>
          <a:p>
            <a:r>
              <a:rPr lang="en-GB" sz="2000" dirty="0"/>
              <a:t>Cash cover needs to be applied for.</a:t>
            </a:r>
          </a:p>
          <a:p>
            <a:r>
              <a:rPr lang="en-GB" sz="2000" dirty="0"/>
              <a:t>Home country restrictions apply. </a:t>
            </a:r>
          </a:p>
          <a:p>
            <a:r>
              <a:rPr lang="en-GB" sz="2000" dirty="0"/>
              <a:t>Personal Items– all items valued at £500 and above need to be listed for each trip.</a:t>
            </a:r>
          </a:p>
          <a:p>
            <a:pPr marL="0" indent="0">
              <a:buNone/>
            </a:pPr>
            <a:endParaRPr lang="en-GB" sz="2000" dirty="0"/>
          </a:p>
          <a:p>
            <a:pPr marL="0" indent="0">
              <a:buNone/>
            </a:pPr>
            <a:r>
              <a:rPr lang="en-GB" sz="2000" dirty="0"/>
              <a:t>If in doubt - Ask</a:t>
            </a:r>
          </a:p>
          <a:p>
            <a:pPr marL="0" indent="0">
              <a:buNone/>
            </a:pPr>
            <a:endParaRPr lang="en-GB" sz="2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8005763" y="5961472"/>
            <a:ext cx="406400" cy="406400"/>
          </a:xfrm>
          <a:prstGeom prst="rect">
            <a:avLst/>
          </a:prstGeom>
        </p:spPr>
      </p:pic>
      <p:pic>
        <p:nvPicPr>
          <p:cNvPr id="5" name="Picture 2" descr="G:\Insurance\Mutual\Branding\OML Logo.bmp">
            <a:extLst>
              <a:ext uri="{FF2B5EF4-FFF2-40B4-BE49-F238E27FC236}">
                <a16:creationId xmlns:a16="http://schemas.microsoft.com/office/drawing/2014/main" id="{5800759A-25EF-43F0-83A7-9C6624A30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240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 y="736488"/>
            <a:ext cx="8094663" cy="697818"/>
          </a:xfrm>
        </p:spPr>
        <p:txBody>
          <a:bodyPr/>
          <a:lstStyle/>
          <a:p>
            <a:r>
              <a:rPr lang="en-GB" dirty="0"/>
              <a:t>Exclusions of Travel Insurance Cover</a:t>
            </a:r>
          </a:p>
        </p:txBody>
      </p:sp>
      <p:sp>
        <p:nvSpPr>
          <p:cNvPr id="3" name="Content Placeholder 2"/>
          <p:cNvSpPr>
            <a:spLocks noGrp="1"/>
          </p:cNvSpPr>
          <p:nvPr>
            <p:ph idx="1"/>
          </p:nvPr>
        </p:nvSpPr>
        <p:spPr>
          <a:xfrm>
            <a:off x="185738" y="1331420"/>
            <a:ext cx="8279606" cy="5073102"/>
          </a:xfrm>
        </p:spPr>
        <p:txBody>
          <a:bodyPr>
            <a:normAutofit/>
          </a:bodyPr>
          <a:lstStyle/>
          <a:p>
            <a:r>
              <a:rPr lang="en-GB" sz="2000" dirty="0"/>
              <a:t>Covid 19 exclusion (Cancellation) removed for 2022/23 </a:t>
            </a:r>
          </a:p>
          <a:p>
            <a:pPr lvl="1"/>
            <a:r>
              <a:rPr lang="en-GB" sz="1800" dirty="0"/>
              <a:t>Travellers should still mitigate risks via flexible bookings.</a:t>
            </a:r>
          </a:p>
          <a:p>
            <a:r>
              <a:rPr lang="en-GB" sz="2000" dirty="0"/>
              <a:t>New group travel clause – Cancellation claims.</a:t>
            </a:r>
          </a:p>
          <a:p>
            <a:pPr lvl="1"/>
            <a:r>
              <a:rPr lang="en-GB" sz="1800" dirty="0"/>
              <a:t>Applicable to bookings with 10 or more persons attending an insured event (includes conferences/training courses/research and fieldwork trips).</a:t>
            </a:r>
          </a:p>
          <a:p>
            <a:r>
              <a:rPr lang="en-GB" sz="2000" dirty="0"/>
              <a:t>Personal Travel</a:t>
            </a:r>
          </a:p>
          <a:p>
            <a:r>
              <a:rPr lang="en-GB" sz="2000" dirty="0"/>
              <a:t>Cover for family members</a:t>
            </a:r>
          </a:p>
          <a:p>
            <a:r>
              <a:rPr lang="en-GB" sz="2000" dirty="0"/>
              <a:t>Travel against medical advice</a:t>
            </a:r>
          </a:p>
          <a:p>
            <a:r>
              <a:rPr lang="en-GB" sz="2000" dirty="0"/>
              <a:t>Routine health checks, vaccinations and/or any expenses recoverable from private medical insurance policy</a:t>
            </a:r>
          </a:p>
          <a:p>
            <a:r>
              <a:rPr lang="en-GB" sz="2000" dirty="0"/>
              <a:t>Departmental Contents</a:t>
            </a:r>
          </a:p>
          <a:p>
            <a:r>
              <a:rPr lang="en-GB" sz="2000" dirty="0"/>
              <a:t>When travelling to home country – emergency repatriation, cancellation cover and medical expenses (where traveller eligible for state healthcare).</a:t>
            </a:r>
          </a:p>
          <a:p>
            <a:r>
              <a:rPr lang="en-GB" sz="2000" dirty="0"/>
              <a:t>Disinclination to travel.</a:t>
            </a:r>
          </a:p>
          <a:p>
            <a:pPr marL="0" indent="0">
              <a:buNone/>
            </a:pPr>
            <a:endParaRPr lang="en-GB" dirty="0"/>
          </a:p>
        </p:txBody>
      </p:sp>
      <p:pic>
        <p:nvPicPr>
          <p:cNvPr id="5" name="Picture 2" descr="G:\Insurance\Mutual\Branding\OML Logo.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7876729" y="5956335"/>
            <a:ext cx="406400" cy="406400"/>
          </a:xfrm>
          <a:prstGeom prst="rect">
            <a:avLst/>
          </a:prstGeom>
        </p:spPr>
      </p:pic>
    </p:spTree>
    <p:extLst>
      <p:ext uri="{BB962C8B-B14F-4D97-AF65-F5344CB8AC3E}">
        <p14:creationId xmlns:p14="http://schemas.microsoft.com/office/powerpoint/2010/main" val="88398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dirty="0"/>
              <a:t>Waivers &amp; Indemnities</a:t>
            </a:r>
          </a:p>
        </p:txBody>
      </p:sp>
      <p:sp>
        <p:nvSpPr>
          <p:cNvPr id="11267" name="Content Placeholder 2"/>
          <p:cNvSpPr>
            <a:spLocks noGrp="1"/>
          </p:cNvSpPr>
          <p:nvPr>
            <p:ph idx="1"/>
          </p:nvPr>
        </p:nvSpPr>
        <p:spPr>
          <a:xfrm>
            <a:off x="523240" y="1699362"/>
            <a:ext cx="7344649" cy="4460305"/>
          </a:xfrm>
        </p:spPr>
        <p:txBody>
          <a:bodyPr>
            <a:normAutofit lnSpcReduction="10000"/>
          </a:bodyPr>
          <a:lstStyle/>
          <a:p>
            <a:r>
              <a:rPr lang="en-GB" sz="1700" dirty="0"/>
              <a:t>Waivers or indemnities usually require those signing to agree to discharge the other party from all liabilities</a:t>
            </a:r>
          </a:p>
          <a:p>
            <a:endParaRPr lang="en-GB" sz="1700" dirty="0"/>
          </a:p>
          <a:p>
            <a:r>
              <a:rPr lang="en-GB" sz="1700" dirty="0"/>
              <a:t>We </a:t>
            </a:r>
            <a:r>
              <a:rPr lang="en-GB" sz="1700" b="1" dirty="0"/>
              <a:t>DO NOT </a:t>
            </a:r>
            <a:r>
              <a:rPr lang="en-GB" sz="1700" dirty="0"/>
              <a:t>recommend travellers agree to sign waivers or indemnities</a:t>
            </a:r>
          </a:p>
          <a:p>
            <a:endParaRPr lang="en-GB" sz="1700" dirty="0"/>
          </a:p>
          <a:p>
            <a:r>
              <a:rPr lang="en-GB" sz="1700" dirty="0"/>
              <a:t>Such waivers or indemnities may not permitted in English Law</a:t>
            </a:r>
          </a:p>
          <a:p>
            <a:endParaRPr lang="en-GB" sz="1700" dirty="0"/>
          </a:p>
          <a:p>
            <a:r>
              <a:rPr lang="en-GB" sz="1700" dirty="0"/>
              <a:t>They may invalidate the University’s Insurance policies</a:t>
            </a:r>
          </a:p>
          <a:p>
            <a:endParaRPr lang="en-GB" sz="1700" dirty="0"/>
          </a:p>
          <a:p>
            <a:r>
              <a:rPr lang="en-GB" sz="1700" dirty="0"/>
              <a:t>If there is no alternative they must be referred to the Insurance Office along with a detailed and approved risk assessment for consideration</a:t>
            </a:r>
          </a:p>
          <a:p>
            <a:endParaRPr lang="en-GB" sz="1700" dirty="0"/>
          </a:p>
          <a:p>
            <a:pPr>
              <a:buNone/>
            </a:pPr>
            <a:r>
              <a:rPr lang="en-GB" sz="1700" b="1" dirty="0">
                <a:solidFill>
                  <a:srgbClr val="FF0000"/>
                </a:solidFill>
              </a:rPr>
              <a:t>Travellers must be fully aware that they are waiving any right they may</a:t>
            </a:r>
          </a:p>
          <a:p>
            <a:pPr>
              <a:buNone/>
            </a:pPr>
            <a:r>
              <a:rPr lang="en-GB" sz="1700" b="1" dirty="0">
                <a:solidFill>
                  <a:srgbClr val="FF0000"/>
                </a:solidFill>
              </a:rPr>
              <a:t>have to pursue a claim against the other party in the event that they</a:t>
            </a:r>
          </a:p>
          <a:p>
            <a:pPr>
              <a:buNone/>
            </a:pPr>
            <a:r>
              <a:rPr lang="en-GB" sz="1700" b="1" dirty="0">
                <a:solidFill>
                  <a:srgbClr val="FF0000"/>
                </a:solidFill>
              </a:rPr>
              <a:t>suffer an injury</a:t>
            </a:r>
          </a:p>
        </p:txBody>
      </p:sp>
      <p:pic>
        <p:nvPicPr>
          <p:cNvPr id="5" name="Picture 2" descr="G:\Insurance\Mutual\Branding\OML Logo.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7958923" y="5714893"/>
            <a:ext cx="406400" cy="406400"/>
          </a:xfrm>
          <a:prstGeom prst="rect">
            <a:avLst/>
          </a:prstGeom>
        </p:spPr>
      </p:pic>
    </p:spTree>
    <p:extLst>
      <p:ext uri="{BB962C8B-B14F-4D97-AF65-F5344CB8AC3E}">
        <p14:creationId xmlns:p14="http://schemas.microsoft.com/office/powerpoint/2010/main" val="2457613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800100"/>
            <a:ext cx="7777163" cy="482790"/>
          </a:xfrm>
        </p:spPr>
        <p:txBody>
          <a:bodyPr/>
          <a:lstStyle/>
          <a:p>
            <a:r>
              <a:rPr lang="en-GB" dirty="0"/>
              <a:t>Conclusion</a:t>
            </a:r>
          </a:p>
        </p:txBody>
      </p:sp>
      <p:sp>
        <p:nvSpPr>
          <p:cNvPr id="3" name="Content Placeholder 2"/>
          <p:cNvSpPr>
            <a:spLocks noGrp="1"/>
          </p:cNvSpPr>
          <p:nvPr>
            <p:ph idx="1"/>
          </p:nvPr>
        </p:nvSpPr>
        <p:spPr>
          <a:xfrm>
            <a:off x="161185" y="1282890"/>
            <a:ext cx="8318391" cy="5126080"/>
          </a:xfrm>
        </p:spPr>
        <p:txBody>
          <a:bodyPr>
            <a:normAutofit fontScale="92500"/>
          </a:bodyPr>
          <a:lstStyle/>
          <a:p>
            <a:pPr eaLnBrk="1" hangingPunct="1"/>
            <a:r>
              <a:rPr lang="en-GB" sz="2000" dirty="0"/>
              <a:t>University Insurance is free for University Business Use only. unless exceptional circumstances apply where additional premium or fee is levied.</a:t>
            </a:r>
          </a:p>
          <a:p>
            <a:pPr marL="0" indent="0" eaLnBrk="1" hangingPunct="1">
              <a:buNone/>
            </a:pPr>
            <a:endParaRPr lang="en-GB" sz="2000" dirty="0"/>
          </a:p>
          <a:p>
            <a:pPr eaLnBrk="1" hangingPunct="1"/>
            <a:r>
              <a:rPr lang="en-GB" sz="2000" dirty="0"/>
              <a:t>Fieldwork – is classed as business use – subject to suitable and sufficient risk assessment and Department permission.</a:t>
            </a:r>
          </a:p>
          <a:p>
            <a:pPr marL="0" indent="0" eaLnBrk="1" hangingPunct="1">
              <a:buNone/>
            </a:pPr>
            <a:endParaRPr lang="en-GB" sz="2000" dirty="0"/>
          </a:p>
          <a:p>
            <a:r>
              <a:rPr lang="en-GB" sz="2000" dirty="0"/>
              <a:t>Planning &amp; preparation is essential - Insurance is not a replacement for sound risk management.</a:t>
            </a:r>
          </a:p>
          <a:p>
            <a:pPr lvl="1"/>
            <a:r>
              <a:rPr lang="en-GB" sz="1800" dirty="0"/>
              <a:t>Cover is not automatic you must apply in advance via the on line system TIRS - We recommend cover is taken out as soon as travel arrangements are booked and costs incurred so that the cancellation element of the policy operates.</a:t>
            </a:r>
          </a:p>
          <a:p>
            <a:pPr lvl="1"/>
            <a:r>
              <a:rPr lang="en-GB" sz="1800" dirty="0"/>
              <a:t>Review our website for sections on Eligibility, Referrals, Claims, TIRS and Policy Cover.</a:t>
            </a:r>
          </a:p>
          <a:p>
            <a:pPr lvl="1"/>
            <a:r>
              <a:rPr lang="en-GB" sz="1800" dirty="0"/>
              <a:t>Mitigate the likelihood/risk of cancellation where possible with flexible bookings.</a:t>
            </a:r>
          </a:p>
          <a:p>
            <a:pPr lvl="1"/>
            <a:r>
              <a:rPr lang="en-GB" sz="1800" dirty="0"/>
              <a:t>Travel Insurance is there to deal with the unexpected not the everyday.  Should you need additional health or personal trip travel insurance at some stage during your fieldwork trip, you will need to purchase this separately.</a:t>
            </a:r>
          </a:p>
          <a:p>
            <a:endParaRPr lang="en-GB" dirty="0"/>
          </a:p>
        </p:txBody>
      </p:sp>
      <p:pic>
        <p:nvPicPr>
          <p:cNvPr id="5" name="Picture 2" descr="G:\Insurance\Mutual\Branding\OML Logo.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8005763" y="6002570"/>
            <a:ext cx="406400" cy="406400"/>
          </a:xfrm>
          <a:prstGeom prst="rect">
            <a:avLst/>
          </a:prstGeom>
        </p:spPr>
      </p:pic>
    </p:spTree>
    <p:extLst>
      <p:ext uri="{BB962C8B-B14F-4D97-AF65-F5344CB8AC3E}">
        <p14:creationId xmlns:p14="http://schemas.microsoft.com/office/powerpoint/2010/main" val="4190659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dirty="0"/>
              <a:t>Contact Us</a:t>
            </a:r>
          </a:p>
        </p:txBody>
      </p:sp>
      <p:sp>
        <p:nvSpPr>
          <p:cNvPr id="20483" name="Content Placeholder 2"/>
          <p:cNvSpPr>
            <a:spLocks noGrp="1"/>
          </p:cNvSpPr>
          <p:nvPr>
            <p:ph idx="1"/>
          </p:nvPr>
        </p:nvSpPr>
        <p:spPr>
          <a:xfrm>
            <a:off x="580601" y="1512888"/>
            <a:ext cx="7550145" cy="4802453"/>
          </a:xfrm>
        </p:spPr>
        <p:txBody>
          <a:bodyPr>
            <a:normAutofit fontScale="25000" lnSpcReduction="20000"/>
          </a:bodyPr>
          <a:lstStyle/>
          <a:p>
            <a:pPr>
              <a:buNone/>
            </a:pPr>
            <a:r>
              <a:rPr lang="en-GB" sz="7200" b="1" dirty="0"/>
              <a:t>University Insurance Intranet site:</a:t>
            </a:r>
          </a:p>
          <a:p>
            <a:pPr>
              <a:buNone/>
            </a:pPr>
            <a:r>
              <a:rPr lang="en-GB" sz="7200" dirty="0">
                <a:hlinkClick r:id="rId5"/>
              </a:rPr>
              <a:t>https://finance.admin.ox.ac.uk/travel-insurance#/</a:t>
            </a:r>
            <a:r>
              <a:rPr lang="en-GB" sz="7200" dirty="0"/>
              <a:t> </a:t>
            </a:r>
            <a:br>
              <a:rPr lang="en-GB" sz="7200" dirty="0"/>
            </a:br>
            <a:endParaRPr lang="en-GB" sz="7200" dirty="0"/>
          </a:p>
          <a:p>
            <a:pPr>
              <a:buFont typeface="Wingdings" pitchFamily="1" charset="2"/>
              <a:buNone/>
            </a:pPr>
            <a:r>
              <a:rPr lang="en-GB" sz="7200" b="1" u="sng" dirty="0"/>
              <a:t>Insurance Department Contacts</a:t>
            </a:r>
            <a:r>
              <a:rPr lang="en-GB" sz="7200" dirty="0"/>
              <a:t>:</a:t>
            </a:r>
          </a:p>
          <a:p>
            <a:pPr>
              <a:buFont typeface="Wingdings" pitchFamily="1" charset="2"/>
              <a:buNone/>
            </a:pPr>
            <a:endParaRPr lang="en-GB" sz="7200" dirty="0"/>
          </a:p>
          <a:p>
            <a:pPr>
              <a:buFont typeface="Wingdings" pitchFamily="1" charset="2"/>
              <a:buNone/>
            </a:pPr>
            <a:r>
              <a:rPr lang="en-GB" sz="7200" dirty="0"/>
              <a:t>Insurance General E-mail Inbox:</a:t>
            </a:r>
          </a:p>
          <a:p>
            <a:pPr>
              <a:buFont typeface="Wingdings" pitchFamily="1" charset="2"/>
              <a:buNone/>
            </a:pPr>
            <a:r>
              <a:rPr lang="en-GB" sz="7200" dirty="0">
                <a:hlinkClick r:id="rId6"/>
              </a:rPr>
              <a:t>insurance@admin.ox.ac.uk</a:t>
            </a:r>
            <a:endParaRPr lang="en-GB" sz="7200" dirty="0"/>
          </a:p>
          <a:p>
            <a:pPr>
              <a:buFont typeface="Wingdings" pitchFamily="1" charset="2"/>
              <a:buNone/>
            </a:pPr>
            <a:endParaRPr lang="en-GB" sz="7200" dirty="0"/>
          </a:p>
          <a:p>
            <a:pPr>
              <a:buNone/>
            </a:pPr>
            <a:r>
              <a:rPr lang="en-GB" sz="7200" dirty="0"/>
              <a:t>Michala Davis, Insurance Assistant, 01865 616078</a:t>
            </a:r>
          </a:p>
          <a:p>
            <a:pPr>
              <a:buNone/>
            </a:pPr>
            <a:r>
              <a:rPr lang="en-GB" sz="7200" dirty="0">
                <a:hlinkClick r:id="rId7"/>
              </a:rPr>
              <a:t>michala.davis@admin.ox.ac.uk</a:t>
            </a:r>
            <a:endParaRPr lang="en-GB" sz="7200" dirty="0"/>
          </a:p>
          <a:p>
            <a:pPr>
              <a:buFont typeface="Wingdings" pitchFamily="1" charset="2"/>
              <a:buNone/>
            </a:pPr>
            <a:endParaRPr lang="en-GB" sz="7200" dirty="0"/>
          </a:p>
          <a:p>
            <a:pPr>
              <a:buFont typeface="Wingdings" pitchFamily="1" charset="2"/>
              <a:buNone/>
            </a:pPr>
            <a:r>
              <a:rPr lang="en-GB" sz="7200" dirty="0"/>
              <a:t>Jack Frowde, Insurance Officer, 01865 616012</a:t>
            </a:r>
          </a:p>
          <a:p>
            <a:pPr>
              <a:buNone/>
            </a:pPr>
            <a:r>
              <a:rPr lang="en-GB" sz="7200" dirty="0">
                <a:hlinkClick r:id="rId8"/>
              </a:rPr>
              <a:t>jack.frowde@admin.ox.ac.uk</a:t>
            </a:r>
            <a:endParaRPr lang="en-GB" sz="7200" dirty="0"/>
          </a:p>
          <a:p>
            <a:pPr>
              <a:buFont typeface="Wingdings" pitchFamily="1" charset="2"/>
              <a:buNone/>
            </a:pPr>
            <a:endParaRPr lang="en-GB" sz="7200" dirty="0"/>
          </a:p>
          <a:p>
            <a:pPr>
              <a:buFont typeface="Wingdings" pitchFamily="1" charset="2"/>
              <a:buNone/>
            </a:pPr>
            <a:r>
              <a:rPr lang="en-GB" sz="7200" dirty="0"/>
              <a:t>Lyndie Hayes, Head of Insurance, 01865 616135</a:t>
            </a:r>
          </a:p>
          <a:p>
            <a:pPr>
              <a:buFont typeface="Wingdings" pitchFamily="1" charset="2"/>
              <a:buNone/>
            </a:pPr>
            <a:r>
              <a:rPr lang="en-GB" sz="7200" dirty="0">
                <a:hlinkClick r:id="rId9"/>
              </a:rPr>
              <a:t>lyndie.hayes@admin.ox.ac.uk</a:t>
            </a:r>
            <a:endParaRPr lang="en-GB" sz="7200" dirty="0"/>
          </a:p>
          <a:p>
            <a:pPr>
              <a:buFont typeface="Wingdings" pitchFamily="1" charset="2"/>
              <a:buNone/>
            </a:pPr>
            <a:endParaRPr lang="en-GB" sz="7200" dirty="0"/>
          </a:p>
          <a:p>
            <a:pPr>
              <a:buFont typeface="Wingdings" pitchFamily="1" charset="2"/>
              <a:buNone/>
            </a:pPr>
            <a:endParaRPr lang="en-GB" sz="6400" dirty="0"/>
          </a:p>
          <a:p>
            <a:pPr>
              <a:buNone/>
            </a:pPr>
            <a:endParaRPr lang="en-GB" sz="6400" dirty="0"/>
          </a:p>
          <a:p>
            <a:pPr>
              <a:buFont typeface="Wingdings" pitchFamily="1" charset="2"/>
              <a:buNone/>
            </a:pPr>
            <a:endParaRPr lang="en-GB" sz="6400" dirty="0"/>
          </a:p>
          <a:p>
            <a:pPr>
              <a:buFont typeface="Wingdings" pitchFamily="1" charset="2"/>
              <a:buNone/>
            </a:pPr>
            <a:endParaRPr lang="en-GB" dirty="0"/>
          </a:p>
          <a:p>
            <a:pPr>
              <a:buFont typeface="Wingdings" pitchFamily="1" charset="2"/>
              <a:buNone/>
            </a:pPr>
            <a:endParaRPr lang="en-GB" dirty="0"/>
          </a:p>
          <a:p>
            <a:pPr>
              <a:buFont typeface="Wingdings" pitchFamily="1" charset="2"/>
              <a:buNone/>
            </a:pPr>
            <a:endParaRPr lang="en-GB" dirty="0"/>
          </a:p>
          <a:p>
            <a:pPr>
              <a:buFont typeface="Wingdings" pitchFamily="1" charset="2"/>
              <a:buNone/>
            </a:pPr>
            <a:endParaRPr lang="en-GB" dirty="0"/>
          </a:p>
          <a:p>
            <a:pPr>
              <a:buFont typeface="Wingdings" pitchFamily="1" charset="2"/>
              <a:buNone/>
            </a:pPr>
            <a:endParaRPr lang="en-GB" dirty="0"/>
          </a:p>
          <a:p>
            <a:endParaRPr lang="en-GB" dirty="0"/>
          </a:p>
          <a:p>
            <a:pPr>
              <a:buFont typeface="Wingdings" pitchFamily="1" charset="2"/>
              <a:buNone/>
            </a:pPr>
            <a:r>
              <a:rPr lang="en-GB" dirty="0"/>
              <a:t>				</a:t>
            </a:r>
          </a:p>
        </p:txBody>
      </p:sp>
      <p:pic>
        <p:nvPicPr>
          <p:cNvPr id="5" name="Picture 2" descr="G:\Insurance\Mutual\Branding\OML Logo.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a:off x="7927546" y="5908941"/>
            <a:ext cx="406400" cy="406400"/>
          </a:xfrm>
          <a:prstGeom prst="rect">
            <a:avLst/>
          </a:prstGeom>
        </p:spPr>
      </p:pic>
    </p:spTree>
    <p:extLst>
      <p:ext uri="{BB962C8B-B14F-4D97-AF65-F5344CB8AC3E}">
        <p14:creationId xmlns:p14="http://schemas.microsoft.com/office/powerpoint/2010/main" val="49727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44" y="681574"/>
            <a:ext cx="8166735" cy="1085875"/>
          </a:xfrm>
        </p:spPr>
        <p:txBody>
          <a:bodyPr/>
          <a:lstStyle/>
          <a:p>
            <a:r>
              <a:rPr lang="en-GB" dirty="0"/>
              <a:t>Insured Benefits</a:t>
            </a:r>
          </a:p>
        </p:txBody>
      </p:sp>
      <p:pic>
        <p:nvPicPr>
          <p:cNvPr id="6" name="Picture 2" descr="G:\Insurance\Mutual\Branding\OML Logo.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720340" y="1717610"/>
            <a:ext cx="3154680"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321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prstClr val="black"/>
                </a:solidFill>
                <a:effectLst/>
                <a:uLnTx/>
                <a:uFillTx/>
                <a:latin typeface="Calibri"/>
                <a:ea typeface="+mn-ea"/>
                <a:cs typeface="+mn-cs"/>
              </a:rPr>
              <a:t>Travel Assistance via Aon Protect</a:t>
            </a:r>
          </a:p>
        </p:txBody>
      </p:sp>
      <p:sp>
        <p:nvSpPr>
          <p:cNvPr id="13" name="TextBox 12"/>
          <p:cNvSpPr txBox="1"/>
          <p:nvPr/>
        </p:nvSpPr>
        <p:spPr>
          <a:xfrm>
            <a:off x="354330" y="3072739"/>
            <a:ext cx="1120140" cy="61555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321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Pre- Travel Assistance</a:t>
            </a:r>
          </a:p>
        </p:txBody>
      </p:sp>
      <p:sp>
        <p:nvSpPr>
          <p:cNvPr id="14" name="TextBox 13"/>
          <p:cNvSpPr txBox="1"/>
          <p:nvPr/>
        </p:nvSpPr>
        <p:spPr>
          <a:xfrm>
            <a:off x="3074466" y="2988855"/>
            <a:ext cx="2301376" cy="3539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321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During Trip – Assistance</a:t>
            </a:r>
          </a:p>
        </p:txBody>
      </p:sp>
      <p:sp>
        <p:nvSpPr>
          <p:cNvPr id="15" name="TextBox 14"/>
          <p:cNvSpPr txBox="1"/>
          <p:nvPr/>
        </p:nvSpPr>
        <p:spPr>
          <a:xfrm>
            <a:off x="6080760" y="2857528"/>
            <a:ext cx="2125980" cy="35394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4321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Post-Travel Assistance</a:t>
            </a:r>
          </a:p>
        </p:txBody>
      </p:sp>
      <p:sp>
        <p:nvSpPr>
          <p:cNvPr id="16" name="TextBox 15"/>
          <p:cNvSpPr txBox="1"/>
          <p:nvPr/>
        </p:nvSpPr>
        <p:spPr>
          <a:xfrm>
            <a:off x="2257425" y="3836111"/>
            <a:ext cx="1691640" cy="61555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321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Non-Medical Emergency</a:t>
            </a:r>
          </a:p>
        </p:txBody>
      </p:sp>
      <p:sp>
        <p:nvSpPr>
          <p:cNvPr id="17" name="TextBox 16"/>
          <p:cNvSpPr txBox="1"/>
          <p:nvPr/>
        </p:nvSpPr>
        <p:spPr>
          <a:xfrm>
            <a:off x="4403406" y="3817862"/>
            <a:ext cx="1203161" cy="61555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321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Medical - Emergency</a:t>
            </a:r>
          </a:p>
        </p:txBody>
      </p:sp>
      <p:sp>
        <p:nvSpPr>
          <p:cNvPr id="18" name="TextBox 17"/>
          <p:cNvSpPr txBox="1"/>
          <p:nvPr/>
        </p:nvSpPr>
        <p:spPr>
          <a:xfrm>
            <a:off x="245745" y="4034764"/>
            <a:ext cx="1360170" cy="3539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321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Travel Advice</a:t>
            </a:r>
          </a:p>
        </p:txBody>
      </p:sp>
      <p:sp>
        <p:nvSpPr>
          <p:cNvPr id="19" name="TextBox 18"/>
          <p:cNvSpPr txBox="1"/>
          <p:nvPr/>
        </p:nvSpPr>
        <p:spPr>
          <a:xfrm>
            <a:off x="7358227" y="3523554"/>
            <a:ext cx="1196811" cy="113877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4321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Non-emergency expense claim</a:t>
            </a:r>
          </a:p>
        </p:txBody>
      </p:sp>
      <p:sp>
        <p:nvSpPr>
          <p:cNvPr id="20" name="TextBox 19"/>
          <p:cNvSpPr txBox="1"/>
          <p:nvPr/>
        </p:nvSpPr>
        <p:spPr>
          <a:xfrm>
            <a:off x="3600450" y="4823460"/>
            <a:ext cx="1394460"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4321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C0504D"/>
                </a:solidFill>
                <a:effectLst/>
                <a:uLnTx/>
                <a:uFillTx/>
                <a:latin typeface="Calibri"/>
                <a:ea typeface="+mn-ea"/>
                <a:cs typeface="+mn-cs"/>
              </a:rPr>
              <a:t>Emergency Assistance Provider</a:t>
            </a:r>
          </a:p>
          <a:p>
            <a:pPr marL="0" marR="0" lvl="0" indent="0" algn="l" defTabSz="4321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3154578" y="2224763"/>
            <a:ext cx="2141152" cy="3539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321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Insured Traveller</a:t>
            </a:r>
          </a:p>
        </p:txBody>
      </p:sp>
      <p:cxnSp>
        <p:nvCxnSpPr>
          <p:cNvPr id="25" name="Straight Arrow Connector 24"/>
          <p:cNvCxnSpPr>
            <a:stCxn id="23" idx="1"/>
            <a:endCxn id="13" idx="0"/>
          </p:cNvCxnSpPr>
          <p:nvPr/>
        </p:nvCxnSpPr>
        <p:spPr>
          <a:xfrm flipH="1">
            <a:off x="914400" y="2401735"/>
            <a:ext cx="2240178" cy="671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15" idx="0"/>
          </p:cNvCxnSpPr>
          <p:nvPr/>
        </p:nvCxnSpPr>
        <p:spPr>
          <a:xfrm>
            <a:off x="5295730" y="2388493"/>
            <a:ext cx="1848020" cy="4690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3" idx="2"/>
            <a:endCxn id="14" idx="0"/>
          </p:cNvCxnSpPr>
          <p:nvPr/>
        </p:nvCxnSpPr>
        <p:spPr>
          <a:xfrm>
            <a:off x="4225154" y="2578706"/>
            <a:ext cx="0" cy="410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3" idx="2"/>
            <a:endCxn id="18" idx="0"/>
          </p:cNvCxnSpPr>
          <p:nvPr/>
        </p:nvCxnSpPr>
        <p:spPr>
          <a:xfrm>
            <a:off x="914400" y="3688292"/>
            <a:ext cx="11430" cy="3464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843755" y="3333674"/>
            <a:ext cx="1121909" cy="4933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344118" y="3342798"/>
            <a:ext cx="779833" cy="475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4413535" y="4425558"/>
            <a:ext cx="707307" cy="3900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2867043" y="4442153"/>
            <a:ext cx="1194435" cy="3717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914400" y="4380879"/>
            <a:ext cx="15716" cy="10119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endCxn id="20" idx="1"/>
          </p:cNvCxnSpPr>
          <p:nvPr/>
        </p:nvCxnSpPr>
        <p:spPr>
          <a:xfrm>
            <a:off x="914400" y="5392847"/>
            <a:ext cx="26860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571625" y="5130174"/>
            <a:ext cx="2028825" cy="276999"/>
          </a:xfrm>
          <a:prstGeom prst="rect">
            <a:avLst/>
          </a:prstGeom>
          <a:noFill/>
        </p:spPr>
        <p:txBody>
          <a:bodyPr wrap="square" rtlCol="0">
            <a:spAutoFit/>
          </a:bodyPr>
          <a:lstStyle/>
          <a:p>
            <a:pPr marL="0" marR="0" lvl="0" indent="0" algn="l" defTabSz="4321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Advice only pre-travel</a:t>
            </a:r>
          </a:p>
        </p:txBody>
      </p:sp>
      <p:sp>
        <p:nvSpPr>
          <p:cNvPr id="21" name="TextBox 20"/>
          <p:cNvSpPr txBox="1"/>
          <p:nvPr/>
        </p:nvSpPr>
        <p:spPr>
          <a:xfrm>
            <a:off x="6160695" y="1269135"/>
            <a:ext cx="2251784" cy="830997"/>
          </a:xfrm>
          <a:prstGeom prst="rect">
            <a:avLst/>
          </a:prstGeom>
          <a:noFill/>
          <a:ln>
            <a:solidFill>
              <a:srgbClr val="00B050"/>
            </a:solidFill>
          </a:ln>
        </p:spPr>
        <p:txBody>
          <a:bodyPr wrap="square" rtlCol="0">
            <a:spAutoFit/>
          </a:bodyPr>
          <a:lstStyle/>
          <a:p>
            <a:pPr marL="0" marR="0" lvl="0" indent="0" algn="l" defTabSz="4321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Claims for any costs incurred are assessed subject to policy terms and conditions, and require evidence of loss to be provided.</a:t>
            </a:r>
          </a:p>
        </p:txBody>
      </p:sp>
      <p:sp>
        <p:nvSpPr>
          <p:cNvPr id="56" name="TextBox 55"/>
          <p:cNvSpPr txBox="1"/>
          <p:nvPr/>
        </p:nvSpPr>
        <p:spPr>
          <a:xfrm>
            <a:off x="5936456" y="3523554"/>
            <a:ext cx="1207294" cy="877163"/>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4321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mn-cs"/>
              </a:rPr>
              <a:t>Emergency Assistance Claim</a:t>
            </a:r>
          </a:p>
        </p:txBody>
      </p:sp>
      <p:cxnSp>
        <p:nvCxnSpPr>
          <p:cNvPr id="60" name="Straight Arrow Connector 59"/>
          <p:cNvCxnSpPr>
            <a:stCxn id="20" idx="3"/>
            <a:endCxn id="56" idx="2"/>
          </p:cNvCxnSpPr>
          <p:nvPr/>
        </p:nvCxnSpPr>
        <p:spPr>
          <a:xfrm flipV="1">
            <a:off x="4994910" y="4400717"/>
            <a:ext cx="1545193" cy="9921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19" idx="0"/>
          </p:cNvCxnSpPr>
          <p:nvPr/>
        </p:nvCxnSpPr>
        <p:spPr>
          <a:xfrm>
            <a:off x="7736681" y="3244732"/>
            <a:ext cx="219952" cy="2788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7880681" y="5882549"/>
            <a:ext cx="406400" cy="406400"/>
          </a:xfrm>
          <a:prstGeom prst="rect">
            <a:avLst/>
          </a:prstGeom>
        </p:spPr>
      </p:pic>
    </p:spTree>
    <p:extLst>
      <p:ext uri="{BB962C8B-B14F-4D97-AF65-F5344CB8AC3E}">
        <p14:creationId xmlns:p14="http://schemas.microsoft.com/office/powerpoint/2010/main" val="35430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6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48" y="815070"/>
            <a:ext cx="7777163" cy="697818"/>
          </a:xfrm>
        </p:spPr>
        <p:txBody>
          <a:bodyPr/>
          <a:lstStyle/>
          <a:p>
            <a:r>
              <a:rPr lang="en-GB" dirty="0"/>
              <a:t>Cost to Individual Traveller</a:t>
            </a:r>
          </a:p>
        </p:txBody>
      </p:sp>
      <p:sp>
        <p:nvSpPr>
          <p:cNvPr id="3" name="TextBox 2"/>
          <p:cNvSpPr txBox="1"/>
          <p:nvPr/>
        </p:nvSpPr>
        <p:spPr>
          <a:xfrm>
            <a:off x="0" y="3269594"/>
            <a:ext cx="8507346" cy="3339376"/>
          </a:xfrm>
          <a:prstGeom prst="rect">
            <a:avLst/>
          </a:prstGeom>
          <a:noFill/>
        </p:spPr>
        <p:txBody>
          <a:bodyPr wrap="square" rtlCol="0">
            <a:spAutoFit/>
          </a:bodyPr>
          <a:lstStyle/>
          <a:p>
            <a:r>
              <a:rPr lang="en-GB" sz="4000" dirty="0">
                <a:highlight>
                  <a:srgbClr val="FFFF00"/>
                </a:highlight>
              </a:rPr>
              <a:t> </a:t>
            </a:r>
            <a:r>
              <a:rPr lang="en-GB" sz="4000" b="1" dirty="0">
                <a:highlight>
                  <a:srgbClr val="FFFF00"/>
                </a:highlight>
              </a:rPr>
              <a:t>Except</a:t>
            </a:r>
            <a:r>
              <a:rPr lang="en-GB" sz="4000" dirty="0">
                <a:highlight>
                  <a:srgbClr val="FFFF00"/>
                </a:highlight>
              </a:rPr>
              <a:t> </a:t>
            </a:r>
            <a:r>
              <a:rPr lang="en-GB" sz="2400" b="1" dirty="0"/>
              <a:t>in the following circumstances </a:t>
            </a:r>
            <a:r>
              <a:rPr lang="en-GB" sz="1400" b="1" dirty="0"/>
              <a:t>(where an additional premium is levied or where otherwise stated)</a:t>
            </a:r>
            <a:r>
              <a:rPr lang="en-GB" sz="1400" dirty="0"/>
              <a:t>:</a:t>
            </a:r>
            <a:endParaRPr lang="en-GB" sz="1800" dirty="0"/>
          </a:p>
          <a:p>
            <a:pPr marL="717850" lvl="1" indent="-285750">
              <a:buFont typeface="Arial" panose="020B0604020202020204" pitchFamily="34" charset="0"/>
              <a:buChar char="•"/>
            </a:pPr>
            <a:r>
              <a:rPr lang="en-GB" sz="2000" b="1" dirty="0"/>
              <a:t>High Risk Destination – Remote/FCDO recommended no travel zone</a:t>
            </a:r>
          </a:p>
          <a:p>
            <a:pPr marL="717850" lvl="1" indent="-285750">
              <a:buFont typeface="Arial" panose="020B0604020202020204" pitchFamily="34" charset="0"/>
              <a:buChar char="•"/>
            </a:pPr>
            <a:r>
              <a:rPr lang="en-GB" sz="2000" b="1" dirty="0"/>
              <a:t>Trade Sanction Country</a:t>
            </a:r>
          </a:p>
          <a:p>
            <a:pPr marL="717850" lvl="1" indent="-285750">
              <a:buFont typeface="Arial" panose="020B0604020202020204" pitchFamily="34" charset="0"/>
              <a:buChar char="•"/>
            </a:pPr>
            <a:r>
              <a:rPr lang="en-GB" sz="2000" b="1" dirty="0"/>
              <a:t>High Risk Activity being undertaken</a:t>
            </a:r>
          </a:p>
          <a:p>
            <a:pPr marL="717850" lvl="1" indent="-285750">
              <a:buFont typeface="Arial" panose="020B0604020202020204" pitchFamily="34" charset="0"/>
              <a:buChar char="•"/>
            </a:pPr>
            <a:r>
              <a:rPr lang="en-GB" sz="2000" b="1" dirty="0"/>
              <a:t>Infectious Disease Contagion Risk (example Ebola)</a:t>
            </a:r>
          </a:p>
          <a:p>
            <a:pPr marL="717850" lvl="1" indent="-285750">
              <a:buFont typeface="Arial" panose="020B0604020202020204" pitchFamily="34" charset="0"/>
              <a:buChar char="•"/>
            </a:pPr>
            <a:r>
              <a:rPr lang="en-GB" sz="2000" b="1" dirty="0"/>
              <a:t>Traveller is a member of a University club or society – Fixed fee £18 per person</a:t>
            </a:r>
          </a:p>
          <a:p>
            <a:pPr marL="717850" lvl="1" indent="-285750">
              <a:buFont typeface="Arial" panose="020B0604020202020204" pitchFamily="34" charset="0"/>
              <a:buChar char="•"/>
            </a:pPr>
            <a:r>
              <a:rPr lang="en-GB" sz="2000" b="1" dirty="0"/>
              <a:t>Local Department charges a fee </a:t>
            </a:r>
          </a:p>
          <a:p>
            <a:endParaRPr lang="en-GB" dirty="0"/>
          </a:p>
        </p:txBody>
      </p:sp>
      <p:sp>
        <p:nvSpPr>
          <p:cNvPr id="6" name="TextBox 5"/>
          <p:cNvSpPr txBox="1"/>
          <p:nvPr/>
        </p:nvSpPr>
        <p:spPr>
          <a:xfrm>
            <a:off x="2776244" y="2379663"/>
            <a:ext cx="3324578"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algn="ctr"/>
            <a:r>
              <a:rPr lang="en-GB" sz="3600" b="1" dirty="0">
                <a:ln/>
                <a:solidFill>
                  <a:schemeClr val="accent4"/>
                </a:solidFill>
                <a:latin typeface="Arial" panose="020B0604020202020204" pitchFamily="34" charset="0"/>
                <a:cs typeface="Arial" panose="020B0604020202020204" pitchFamily="34" charset="0"/>
              </a:rPr>
              <a:t>FREE</a:t>
            </a:r>
          </a:p>
        </p:txBody>
      </p:sp>
      <p:pic>
        <p:nvPicPr>
          <p:cNvPr id="8" name="Content Placeholder 7" descr="Adobe After Effects Free Breaking News Templates - MTC Tutorials"/>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49952" y="1512888"/>
            <a:ext cx="7777163" cy="899234"/>
          </a:xfrm>
        </p:spPr>
      </p:pic>
      <p:pic>
        <p:nvPicPr>
          <p:cNvPr id="11" name="Recorded Sound">
            <a:hlinkClick r:id="" action="ppaction://media"/>
            <a:extLst>
              <a:ext uri="{FF2B5EF4-FFF2-40B4-BE49-F238E27FC236}">
                <a16:creationId xmlns:a16="http://schemas.microsoft.com/office/drawing/2014/main" id="{D008095A-B82F-4F89-AD9E-4561ABEC49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0811" y="5953125"/>
            <a:ext cx="406400" cy="406400"/>
          </a:xfrm>
          <a:prstGeom prst="rect">
            <a:avLst/>
          </a:prstGeom>
        </p:spPr>
      </p:pic>
      <p:pic>
        <p:nvPicPr>
          <p:cNvPr id="12" name="Picture 2" descr="G:\Insurance\Mutual\Branding\OML Logo.bmp">
            <a:extLst>
              <a:ext uri="{FF2B5EF4-FFF2-40B4-BE49-F238E27FC236}">
                <a16:creationId xmlns:a16="http://schemas.microsoft.com/office/drawing/2014/main" id="{94B66E79-55BE-4D4A-AC20-93778DC388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21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9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6488"/>
            <a:ext cx="8465343" cy="697818"/>
          </a:xfrm>
        </p:spPr>
        <p:txBody>
          <a:bodyPr/>
          <a:lstStyle/>
          <a:p>
            <a:r>
              <a:rPr lang="en-GB" dirty="0"/>
              <a:t>Travel Insurance Website – Navigation 1 of 2</a:t>
            </a:r>
          </a:p>
        </p:txBody>
      </p:sp>
      <p:sp>
        <p:nvSpPr>
          <p:cNvPr id="3" name="Content Placeholder 2"/>
          <p:cNvSpPr>
            <a:spLocks noGrp="1"/>
          </p:cNvSpPr>
          <p:nvPr>
            <p:ph idx="1"/>
          </p:nvPr>
        </p:nvSpPr>
        <p:spPr>
          <a:xfrm>
            <a:off x="185738" y="1434306"/>
            <a:ext cx="8279606" cy="4952207"/>
          </a:xfrm>
        </p:spPr>
        <p:txBody>
          <a:bodyPr>
            <a:normAutofit/>
          </a:bodyPr>
          <a:lstStyle/>
          <a:p>
            <a:r>
              <a:rPr lang="en-GB" sz="2400" dirty="0"/>
              <a:t>Front Page </a:t>
            </a:r>
          </a:p>
          <a:p>
            <a:pPr lvl="1"/>
            <a:r>
              <a:rPr lang="en-GB" sz="2400" dirty="0">
                <a:hlinkClick r:id="rId5"/>
              </a:rPr>
              <a:t>https://finance.admin.ox.ac.uk/travel-insurance</a:t>
            </a:r>
            <a:endParaRPr lang="en-GB" sz="2400" dirty="0"/>
          </a:p>
          <a:p>
            <a:pPr marL="0" indent="0">
              <a:buNone/>
            </a:pPr>
            <a:endParaRPr lang="en-GB" sz="2400" dirty="0"/>
          </a:p>
        </p:txBody>
      </p:sp>
      <p:pic>
        <p:nvPicPr>
          <p:cNvPr id="5" name="Picture 2" descr="G:\Insurance\Mutual\Branding\OML Logo.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7995388" y="5855309"/>
            <a:ext cx="406400" cy="406400"/>
          </a:xfrm>
          <a:prstGeom prst="rect">
            <a:avLst/>
          </a:prstGeom>
        </p:spPr>
      </p:pic>
      <p:pic>
        <p:nvPicPr>
          <p:cNvPr id="15" name="Picture 14">
            <a:extLst>
              <a:ext uri="{FF2B5EF4-FFF2-40B4-BE49-F238E27FC236}">
                <a16:creationId xmlns:a16="http://schemas.microsoft.com/office/drawing/2014/main" id="{2E78CA9F-2AB8-4B42-AC23-F6B6B9F88601}"/>
              </a:ext>
            </a:extLst>
          </p:cNvPr>
          <p:cNvPicPr>
            <a:picLocks noChangeAspect="1"/>
          </p:cNvPicPr>
          <p:nvPr/>
        </p:nvPicPr>
        <p:blipFill>
          <a:blip r:embed="rId9"/>
          <a:stretch>
            <a:fillRect/>
          </a:stretch>
        </p:blipFill>
        <p:spPr>
          <a:xfrm>
            <a:off x="645097" y="2380363"/>
            <a:ext cx="2015082" cy="2528888"/>
          </a:xfrm>
          <a:prstGeom prst="rect">
            <a:avLst/>
          </a:prstGeom>
        </p:spPr>
      </p:pic>
      <p:pic>
        <p:nvPicPr>
          <p:cNvPr id="16" name="Picture 15">
            <a:extLst>
              <a:ext uri="{FF2B5EF4-FFF2-40B4-BE49-F238E27FC236}">
                <a16:creationId xmlns:a16="http://schemas.microsoft.com/office/drawing/2014/main" id="{2C81A8AC-FF5F-4EE2-AE79-0107FD8EDDF3}"/>
              </a:ext>
            </a:extLst>
          </p:cNvPr>
          <p:cNvPicPr>
            <a:picLocks noChangeAspect="1"/>
          </p:cNvPicPr>
          <p:nvPr/>
        </p:nvPicPr>
        <p:blipFill>
          <a:blip r:embed="rId10"/>
          <a:stretch>
            <a:fillRect/>
          </a:stretch>
        </p:blipFill>
        <p:spPr>
          <a:xfrm>
            <a:off x="2880243" y="2380363"/>
            <a:ext cx="1980211" cy="3332162"/>
          </a:xfrm>
          <a:prstGeom prst="rect">
            <a:avLst/>
          </a:prstGeom>
        </p:spPr>
      </p:pic>
      <p:pic>
        <p:nvPicPr>
          <p:cNvPr id="17" name="Picture 16">
            <a:extLst>
              <a:ext uri="{FF2B5EF4-FFF2-40B4-BE49-F238E27FC236}">
                <a16:creationId xmlns:a16="http://schemas.microsoft.com/office/drawing/2014/main" id="{0DF58036-EEAC-4C51-82CC-0D7CE0651B89}"/>
              </a:ext>
            </a:extLst>
          </p:cNvPr>
          <p:cNvPicPr>
            <a:picLocks noChangeAspect="1"/>
          </p:cNvPicPr>
          <p:nvPr/>
        </p:nvPicPr>
        <p:blipFill>
          <a:blip r:embed="rId11"/>
          <a:stretch>
            <a:fillRect/>
          </a:stretch>
        </p:blipFill>
        <p:spPr>
          <a:xfrm>
            <a:off x="5150700" y="2380363"/>
            <a:ext cx="2168565" cy="2676525"/>
          </a:xfrm>
          <a:prstGeom prst="rect">
            <a:avLst/>
          </a:prstGeom>
        </p:spPr>
      </p:pic>
    </p:spTree>
    <p:extLst>
      <p:ext uri="{BB962C8B-B14F-4D97-AF65-F5344CB8AC3E}">
        <p14:creationId xmlns:p14="http://schemas.microsoft.com/office/powerpoint/2010/main" val="1042423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7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36488"/>
            <a:ext cx="8455024" cy="697818"/>
          </a:xfrm>
        </p:spPr>
        <p:txBody>
          <a:bodyPr/>
          <a:lstStyle/>
          <a:p>
            <a:r>
              <a:rPr lang="en-GB" dirty="0"/>
              <a:t>Travel Insurance Website – Navigation 2 of 2</a:t>
            </a:r>
          </a:p>
        </p:txBody>
      </p:sp>
      <p:sp>
        <p:nvSpPr>
          <p:cNvPr id="3" name="Content Placeholder 2"/>
          <p:cNvSpPr>
            <a:spLocks noGrp="1"/>
          </p:cNvSpPr>
          <p:nvPr>
            <p:ph idx="1"/>
          </p:nvPr>
        </p:nvSpPr>
        <p:spPr>
          <a:xfrm>
            <a:off x="185738" y="1434306"/>
            <a:ext cx="8279606" cy="4952207"/>
          </a:xfrm>
        </p:spPr>
        <p:txBody>
          <a:bodyPr>
            <a:normAutofit/>
          </a:bodyPr>
          <a:lstStyle/>
          <a:p>
            <a:r>
              <a:rPr lang="en-GB" sz="2400" dirty="0"/>
              <a:t>More about the Front Page </a:t>
            </a:r>
          </a:p>
          <a:p>
            <a:pPr lvl="1"/>
            <a:r>
              <a:rPr lang="en-GB" sz="2400" dirty="0"/>
              <a:t>Travel Insurance Updates</a:t>
            </a:r>
          </a:p>
          <a:p>
            <a:pPr lvl="1"/>
            <a:r>
              <a:rPr lang="en-GB" sz="2400" dirty="0"/>
              <a:t>Links to other areas of the site</a:t>
            </a:r>
          </a:p>
        </p:txBody>
      </p:sp>
      <p:pic>
        <p:nvPicPr>
          <p:cNvPr id="5" name="Picture 2" descr="G:\Insurance\Mutual\Branding\OML Logo.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0924F13-101C-463E-B2F5-D7B68A755DA5}"/>
              </a:ext>
            </a:extLst>
          </p:cNvPr>
          <p:cNvPicPr>
            <a:picLocks noChangeAspect="1"/>
          </p:cNvPicPr>
          <p:nvPr/>
        </p:nvPicPr>
        <p:blipFill>
          <a:blip r:embed="rId4"/>
          <a:stretch>
            <a:fillRect/>
          </a:stretch>
        </p:blipFill>
        <p:spPr>
          <a:xfrm>
            <a:off x="575953" y="3013075"/>
            <a:ext cx="2428875" cy="3143250"/>
          </a:xfrm>
          <a:prstGeom prst="rect">
            <a:avLst/>
          </a:prstGeom>
        </p:spPr>
      </p:pic>
      <p:pic>
        <p:nvPicPr>
          <p:cNvPr id="7" name="Picture 6">
            <a:extLst>
              <a:ext uri="{FF2B5EF4-FFF2-40B4-BE49-F238E27FC236}">
                <a16:creationId xmlns:a16="http://schemas.microsoft.com/office/drawing/2014/main" id="{382BE5F3-9157-4F63-8827-913E917DED2A}"/>
              </a:ext>
            </a:extLst>
          </p:cNvPr>
          <p:cNvPicPr>
            <a:picLocks noChangeAspect="1"/>
          </p:cNvPicPr>
          <p:nvPr/>
        </p:nvPicPr>
        <p:blipFill>
          <a:blip r:embed="rId5"/>
          <a:stretch>
            <a:fillRect/>
          </a:stretch>
        </p:blipFill>
        <p:spPr>
          <a:xfrm>
            <a:off x="3490293" y="3013075"/>
            <a:ext cx="2409825" cy="2686050"/>
          </a:xfrm>
          <a:prstGeom prst="rect">
            <a:avLst/>
          </a:prstGeom>
        </p:spPr>
      </p:pic>
    </p:spTree>
    <p:extLst>
      <p:ext uri="{BB962C8B-B14F-4D97-AF65-F5344CB8AC3E}">
        <p14:creationId xmlns:p14="http://schemas.microsoft.com/office/powerpoint/2010/main" val="991951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Eligibility Section</a:t>
            </a:r>
          </a:p>
        </p:txBody>
      </p:sp>
      <p:sp>
        <p:nvSpPr>
          <p:cNvPr id="5" name="Content Placeholder 4"/>
          <p:cNvSpPr>
            <a:spLocks noGrp="1"/>
          </p:cNvSpPr>
          <p:nvPr>
            <p:ph idx="1"/>
          </p:nvPr>
        </p:nvSpPr>
        <p:spPr/>
        <p:txBody>
          <a:bodyPr/>
          <a:lstStyle/>
          <a:p>
            <a:endParaRPr lang="en-GB" dirty="0"/>
          </a:p>
        </p:txBody>
      </p:sp>
      <p:pic>
        <p:nvPicPr>
          <p:cNvPr id="6" name="Picture 5"/>
          <p:cNvPicPr>
            <a:picLocks noChangeAspect="1"/>
          </p:cNvPicPr>
          <p:nvPr/>
        </p:nvPicPr>
        <p:blipFill>
          <a:blip r:embed="rId5"/>
          <a:stretch>
            <a:fillRect/>
          </a:stretch>
        </p:blipFill>
        <p:spPr>
          <a:xfrm>
            <a:off x="537949" y="1775780"/>
            <a:ext cx="4746432" cy="4332625"/>
          </a:xfrm>
          <a:prstGeom prst="rect">
            <a:avLst/>
          </a:prstGeom>
        </p:spPr>
      </p:pic>
      <p:pic>
        <p:nvPicPr>
          <p:cNvPr id="4" name="Recorded Sound">
            <a:hlinkClick r:id="" action="ppaction://media"/>
            <a:extLst>
              <a:ext uri="{FF2B5EF4-FFF2-40B4-BE49-F238E27FC236}">
                <a16:creationId xmlns:a16="http://schemas.microsoft.com/office/drawing/2014/main" id="{A56C7985-A264-446C-B4C3-0761041B3F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5763" y="5910265"/>
            <a:ext cx="406400" cy="406400"/>
          </a:xfrm>
          <a:prstGeom prst="rect">
            <a:avLst/>
          </a:prstGeom>
        </p:spPr>
      </p:pic>
      <p:pic>
        <p:nvPicPr>
          <p:cNvPr id="7" name="Picture 2" descr="G:\Insurance\Mutual\Branding\OML Logo.bmp">
            <a:extLst>
              <a:ext uri="{FF2B5EF4-FFF2-40B4-BE49-F238E27FC236}">
                <a16:creationId xmlns:a16="http://schemas.microsoft.com/office/drawing/2014/main" id="{148A81E7-B481-4A47-9022-DB8ECDCEDA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47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86" y="814468"/>
            <a:ext cx="7777163" cy="697818"/>
          </a:xfrm>
        </p:spPr>
        <p:txBody>
          <a:bodyPr/>
          <a:lstStyle/>
          <a:p>
            <a:r>
              <a:rPr lang="en-GB" dirty="0"/>
              <a:t>Referral Section</a:t>
            </a:r>
          </a:p>
        </p:txBody>
      </p:sp>
      <p:sp>
        <p:nvSpPr>
          <p:cNvPr id="3" name="Content Placeholder 2"/>
          <p:cNvSpPr>
            <a:spLocks noGrp="1"/>
          </p:cNvSpPr>
          <p:nvPr>
            <p:ph idx="1"/>
          </p:nvPr>
        </p:nvSpPr>
        <p:spPr/>
        <p:txBody>
          <a:bodyPr/>
          <a:lstStyle/>
          <a:p>
            <a:pPr marL="0" indent="0">
              <a:buNone/>
            </a:pPr>
            <a:r>
              <a:rPr lang="en-GB" dirty="0"/>
              <a:t>Categories of referral:</a:t>
            </a:r>
          </a:p>
          <a:p>
            <a:r>
              <a:rPr lang="en-GB" dirty="0"/>
              <a:t>High Risk Countries</a:t>
            </a:r>
          </a:p>
          <a:p>
            <a:r>
              <a:rPr lang="en-GB" dirty="0"/>
              <a:t>Trade Sanctioned Countries</a:t>
            </a:r>
          </a:p>
          <a:p>
            <a:r>
              <a:rPr lang="en-GB" dirty="0"/>
              <a:t>High Risk Activities and Winter Sports</a:t>
            </a:r>
          </a:p>
          <a:p>
            <a:pPr marL="0" indent="0">
              <a:buNone/>
            </a:pPr>
            <a:endParaRPr lang="en-GB" dirty="0"/>
          </a:p>
          <a:p>
            <a:pPr marL="0" indent="0">
              <a:buNone/>
            </a:pPr>
            <a:r>
              <a:rPr lang="en-GB" dirty="0"/>
              <a:t>Other Resources:</a:t>
            </a:r>
          </a:p>
          <a:p>
            <a:r>
              <a:rPr lang="en-GB" dirty="0"/>
              <a:t>Country Information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8129866" y="6026741"/>
            <a:ext cx="406400" cy="406400"/>
          </a:xfrm>
          <a:prstGeom prst="rect">
            <a:avLst/>
          </a:prstGeom>
        </p:spPr>
      </p:pic>
      <p:pic>
        <p:nvPicPr>
          <p:cNvPr id="5" name="Picture 2" descr="G:\Insurance\Mutual\Branding\OML Logo.bmp">
            <a:extLst>
              <a:ext uri="{FF2B5EF4-FFF2-40B4-BE49-F238E27FC236}">
                <a16:creationId xmlns:a16="http://schemas.microsoft.com/office/drawing/2014/main" id="{F44DAF95-8ECE-45D2-BE92-1E9CFA34A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845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82633" y="1394883"/>
            <a:ext cx="7777631" cy="4955912"/>
          </a:xfrm>
        </p:spPr>
        <p:txBody>
          <a:bodyPr>
            <a:normAutofit fontScale="55000" lnSpcReduction="20000"/>
          </a:bodyPr>
          <a:lstStyle/>
          <a:p>
            <a:pPr marL="0" indent="0">
              <a:buNone/>
            </a:pPr>
            <a:r>
              <a:rPr lang="en-GB" dirty="0"/>
              <a:t>The following are high risk countries/areas and require referral to the insurer in order to arrange cover. </a:t>
            </a:r>
          </a:p>
          <a:p>
            <a:pPr marL="0" indent="0">
              <a:buNone/>
            </a:pPr>
            <a:r>
              <a:rPr lang="en-GB" dirty="0"/>
              <a:t>In alphabetical order:</a:t>
            </a:r>
          </a:p>
          <a:p>
            <a:r>
              <a:rPr lang="en-GB" dirty="0"/>
              <a:t>Afghanistan</a:t>
            </a:r>
          </a:p>
          <a:p>
            <a:r>
              <a:rPr lang="en-GB" dirty="0"/>
              <a:t>Antarctica</a:t>
            </a:r>
          </a:p>
          <a:p>
            <a:r>
              <a:rPr lang="en-GB" dirty="0"/>
              <a:t>Central African Republic</a:t>
            </a:r>
          </a:p>
          <a:p>
            <a:r>
              <a:rPr lang="en-GB" dirty="0"/>
              <a:t>Iraq</a:t>
            </a:r>
          </a:p>
          <a:p>
            <a:r>
              <a:rPr lang="en-GB" dirty="0"/>
              <a:t>Libya</a:t>
            </a:r>
          </a:p>
          <a:p>
            <a:r>
              <a:rPr lang="en-GB" dirty="0"/>
              <a:t>Mali</a:t>
            </a:r>
          </a:p>
          <a:p>
            <a:r>
              <a:rPr lang="en-GB" dirty="0"/>
              <a:t>Russia (including Crimea)</a:t>
            </a:r>
          </a:p>
          <a:p>
            <a:r>
              <a:rPr lang="en-GB" dirty="0"/>
              <a:t>Somalia</a:t>
            </a:r>
          </a:p>
          <a:p>
            <a:r>
              <a:rPr lang="en-GB" dirty="0"/>
              <a:t>South Sudan</a:t>
            </a:r>
          </a:p>
          <a:p>
            <a:r>
              <a:rPr lang="en-GB" dirty="0"/>
              <a:t>Syria</a:t>
            </a:r>
          </a:p>
          <a:p>
            <a:r>
              <a:rPr lang="en-GB" dirty="0"/>
              <a:t>Ukraine</a:t>
            </a:r>
          </a:p>
          <a:p>
            <a:r>
              <a:rPr lang="en-GB" dirty="0"/>
              <a:t>Yemen</a:t>
            </a:r>
          </a:p>
          <a:p>
            <a:r>
              <a:rPr lang="en-GB" sz="2400" dirty="0"/>
              <a:t>Any other territory where there are current cases of Ebola, the </a:t>
            </a:r>
            <a:r>
              <a:rPr lang="en-GB" sz="2400" dirty="0">
                <a:hlinkClick r:id="rId5"/>
              </a:rPr>
              <a:t>World Health Organisation</a:t>
            </a:r>
            <a:r>
              <a:rPr lang="en-GB" sz="2400" dirty="0"/>
              <a:t> can be used as a source of information with regards to the Ebola Pandemic.</a:t>
            </a:r>
          </a:p>
          <a:p>
            <a:pPr marL="0" indent="0">
              <a:buNone/>
            </a:pPr>
            <a:endParaRPr lang="en-GB" sz="2400" b="1" dirty="0"/>
          </a:p>
          <a:p>
            <a:pPr marL="0" indent="0">
              <a:buNone/>
            </a:pPr>
            <a:r>
              <a:rPr lang="en-GB" sz="2400" b="1" dirty="0"/>
              <a:t>Note – The Risk Assessment can be uploaded to TIRS but applications need to be referred to the Insurance Team with a </a:t>
            </a:r>
            <a:r>
              <a:rPr lang="en-GB" sz="2400" b="1" u="sng" dirty="0"/>
              <a:t>minimum of 6 weeks’ notice.</a:t>
            </a:r>
            <a:r>
              <a:rPr lang="en-GB" sz="2400" b="1" dirty="0"/>
              <a:t> An additional premium will also apply if cover is given.</a:t>
            </a:r>
          </a:p>
          <a:p>
            <a:endParaRPr lang="en-GB" dirty="0"/>
          </a:p>
        </p:txBody>
      </p:sp>
      <p:sp>
        <p:nvSpPr>
          <p:cNvPr id="3" name="Title 2"/>
          <p:cNvSpPr>
            <a:spLocks noGrp="1"/>
          </p:cNvSpPr>
          <p:nvPr>
            <p:ph type="title"/>
          </p:nvPr>
        </p:nvSpPr>
        <p:spPr>
          <a:xfrm>
            <a:off x="0" y="857249"/>
            <a:ext cx="7810233" cy="537633"/>
          </a:xfrm>
        </p:spPr>
        <p:txBody>
          <a:bodyPr/>
          <a:lstStyle/>
          <a:p>
            <a:r>
              <a:rPr lang="en-GB" dirty="0"/>
              <a:t>Insurance Referral – High Risk Countries</a:t>
            </a:r>
          </a:p>
        </p:txBody>
      </p:sp>
      <p:pic>
        <p:nvPicPr>
          <p:cNvPr id="4" name="Picture 2" descr="G:\Insurance\Mutual\Branding\OML Logo.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454" y="-1"/>
            <a:ext cx="1884081" cy="800101"/>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0264" y="5878565"/>
            <a:ext cx="406400" cy="406400"/>
          </a:xfrm>
          <a:prstGeom prst="rect">
            <a:avLst/>
          </a:prstGeom>
        </p:spPr>
      </p:pic>
    </p:spTree>
    <p:extLst>
      <p:ext uri="{BB962C8B-B14F-4D97-AF65-F5344CB8AC3E}">
        <p14:creationId xmlns:p14="http://schemas.microsoft.com/office/powerpoint/2010/main" val="1124646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pening slide alterna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x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Finance Powerpoint Template_2014</Template>
  <TotalTime>3094</TotalTime>
  <Words>2331</Words>
  <Application>Microsoft Office PowerPoint</Application>
  <PresentationFormat>Custom</PresentationFormat>
  <Paragraphs>312</Paragraphs>
  <Slides>27</Slides>
  <Notes>23</Notes>
  <HiddenSlides>0</HiddenSlides>
  <MMClips>25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Arial Rounded MT Bold</vt:lpstr>
      <vt:lpstr>Calibri</vt:lpstr>
      <vt:lpstr>FoundrySterling-Book</vt:lpstr>
      <vt:lpstr>Wingdings</vt:lpstr>
      <vt:lpstr>Opening slide alternative</vt:lpstr>
      <vt:lpstr>Text slide</vt:lpstr>
      <vt:lpstr>PowerPoint Presentation</vt:lpstr>
      <vt:lpstr>University Travel Insurance</vt:lpstr>
      <vt:lpstr>Insured Benefits</vt:lpstr>
      <vt:lpstr>Cost to Individual Traveller</vt:lpstr>
      <vt:lpstr>Travel Insurance Website – Navigation 1 of 2</vt:lpstr>
      <vt:lpstr>Travel Insurance Website – Navigation 2 of 2</vt:lpstr>
      <vt:lpstr>Eligibility Section</vt:lpstr>
      <vt:lpstr>Referral Section</vt:lpstr>
      <vt:lpstr>Insurance Referral – High Risk Countries</vt:lpstr>
      <vt:lpstr>Insurance Referral - Trade Sanctions</vt:lpstr>
      <vt:lpstr>Trade Sanctions Questionnaire</vt:lpstr>
      <vt:lpstr>Insurance Referral – High Risk Activities </vt:lpstr>
      <vt:lpstr>Country Information</vt:lpstr>
      <vt:lpstr>Claims Section</vt:lpstr>
      <vt:lpstr>Claims Section – Key Points</vt:lpstr>
      <vt:lpstr>TIRS Section</vt:lpstr>
      <vt:lpstr>TIRS - Travel Insurance Registration System </vt:lpstr>
      <vt:lpstr>TIRS - Travel Insurance Registration System </vt:lpstr>
      <vt:lpstr>TIRS - Travel Insurance Registration System </vt:lpstr>
      <vt:lpstr>TIRS - Travel Insurance Registration System </vt:lpstr>
      <vt:lpstr>Cover Information Section</vt:lpstr>
      <vt:lpstr>Key Conditions of Travel Insurance Cover</vt:lpstr>
      <vt:lpstr>Travel Insurance – Other Policy conditions</vt:lpstr>
      <vt:lpstr>Exclusions of Travel Insurance Cover</vt:lpstr>
      <vt:lpstr>Waivers &amp; Indemnities</vt:lpstr>
      <vt:lpstr>Conclusion</vt:lpstr>
      <vt:lpstr>Contact Us</vt:lpstr>
    </vt:vector>
  </TitlesOfParts>
  <Company>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Bodkin</dc:creator>
  <cp:lastModifiedBy>Trudi Pinkerton</cp:lastModifiedBy>
  <cp:revision>227</cp:revision>
  <cp:lastPrinted>2022-06-08T11:13:07Z</cp:lastPrinted>
  <dcterms:created xsi:type="dcterms:W3CDTF">2014-05-23T15:01:24Z</dcterms:created>
  <dcterms:modified xsi:type="dcterms:W3CDTF">2023-03-15T14:41:15Z</dcterms:modified>
</cp:coreProperties>
</file>