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56" r:id="rId2"/>
    <p:sldId id="260" r:id="rId3"/>
    <p:sldId id="275" r:id="rId4"/>
    <p:sldId id="276" r:id="rId5"/>
    <p:sldId id="278" r:id="rId6"/>
    <p:sldId id="277" r:id="rId7"/>
    <p:sldId id="279" r:id="rId8"/>
    <p:sldId id="280" r:id="rId9"/>
    <p:sldId id="281" r:id="rId10"/>
    <p:sldId id="282" r:id="rId11"/>
    <p:sldId id="283" r:id="rId12"/>
  </p:sldIdLst>
  <p:sldSz cx="9144000" cy="6858000" type="screen4x3"/>
  <p:notesSz cx="6797675" cy="9928225"/>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A0156-091E-47A0-AEA1-A92FB939C452}" v="1" dt="2021-03-11T12:26:09.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61" autoAdjust="0"/>
    <p:restoredTop sz="74882" autoAdjust="0"/>
  </p:normalViewPr>
  <p:slideViewPr>
    <p:cSldViewPr snapToGrid="0">
      <p:cViewPr varScale="1">
        <p:scale>
          <a:sx n="64" d="100"/>
          <a:sy n="64" d="100"/>
        </p:scale>
        <p:origin x="17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3"/>
            <a:ext cx="2945659" cy="498135"/>
          </a:xfrm>
          <a:prstGeom prst="rect">
            <a:avLst/>
          </a:prstGeom>
        </p:spPr>
        <p:txBody>
          <a:bodyPr vert="horz" lIns="91440" tIns="45720" rIns="91440" bIns="45720" rtlCol="0"/>
          <a:lstStyle>
            <a:lvl1pPr algn="r">
              <a:defRPr sz="1200"/>
            </a:lvl1pPr>
          </a:lstStyle>
          <a:p>
            <a:fld id="{3EC4D0DB-B763-49D2-8857-86DF6E5C64B3}" type="datetimeFigureOut">
              <a:rPr lang="en-GB" smtClean="0"/>
              <a:t>15/03/2023</a:t>
            </a:fld>
            <a:endParaRPr lang="en-GB"/>
          </a:p>
        </p:txBody>
      </p:sp>
      <p:sp>
        <p:nvSpPr>
          <p:cNvPr id="4" name="Footer Placeholder 3"/>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2D46AB09-78B7-4C81-8AF7-3A4CEC03F133}" type="slidenum">
              <a:rPr lang="en-GB" smtClean="0"/>
              <a:t>‹#›</a:t>
            </a:fld>
            <a:endParaRPr lang="en-GB"/>
          </a:p>
        </p:txBody>
      </p:sp>
    </p:spTree>
    <p:extLst>
      <p:ext uri="{BB962C8B-B14F-4D97-AF65-F5344CB8AC3E}">
        <p14:creationId xmlns:p14="http://schemas.microsoft.com/office/powerpoint/2010/main" val="66228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3"/>
            <a:ext cx="2945659" cy="498135"/>
          </a:xfrm>
          <a:prstGeom prst="rect">
            <a:avLst/>
          </a:prstGeom>
        </p:spPr>
        <p:txBody>
          <a:bodyPr vert="horz" lIns="91440" tIns="45720" rIns="91440" bIns="45720" rtlCol="0"/>
          <a:lstStyle>
            <a:lvl1pPr algn="r">
              <a:defRPr sz="1200"/>
            </a:lvl1pPr>
          </a:lstStyle>
          <a:p>
            <a:fld id="{5C3584BE-47A5-48DD-A70E-1D01CBF8E03B}" type="datetimeFigureOut">
              <a:rPr lang="en-GB" smtClean="0"/>
              <a:t>15/03/2023</a:t>
            </a:fld>
            <a:endParaRPr lang="en-GB"/>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F6207B05-3DA9-4C39-899B-88FFBB84B3D1}" type="slidenum">
              <a:rPr lang="en-GB" smtClean="0"/>
              <a:t>‹#›</a:t>
            </a:fld>
            <a:endParaRPr lang="en-GB"/>
          </a:p>
        </p:txBody>
      </p:sp>
    </p:spTree>
    <p:extLst>
      <p:ext uri="{BB962C8B-B14F-4D97-AF65-F5344CB8AC3E}">
        <p14:creationId xmlns:p14="http://schemas.microsoft.com/office/powerpoint/2010/main" val="391337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07B05-3DA9-4C39-899B-88FFBB84B3D1}" type="slidenum">
              <a:rPr lang="en-GB" smtClean="0"/>
              <a:t>1</a:t>
            </a:fld>
            <a:endParaRPr lang="en-GB"/>
          </a:p>
        </p:txBody>
      </p:sp>
    </p:spTree>
    <p:extLst>
      <p:ext uri="{BB962C8B-B14F-4D97-AF65-F5344CB8AC3E}">
        <p14:creationId xmlns:p14="http://schemas.microsoft.com/office/powerpoint/2010/main" val="293818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central welfare provision remains available to you, and all can be offered remotely. Be aware of time difference </a:t>
            </a:r>
          </a:p>
        </p:txBody>
      </p:sp>
      <p:sp>
        <p:nvSpPr>
          <p:cNvPr id="4" name="Slide Number Placeholder 3"/>
          <p:cNvSpPr>
            <a:spLocks noGrp="1"/>
          </p:cNvSpPr>
          <p:nvPr>
            <p:ph type="sldNum" sz="quarter" idx="10"/>
          </p:nvPr>
        </p:nvSpPr>
        <p:spPr/>
        <p:txBody>
          <a:bodyPr/>
          <a:lstStyle/>
          <a:p>
            <a:fld id="{F6207B05-3DA9-4C39-899B-88FFBB84B3D1}" type="slidenum">
              <a:rPr lang="en-GB" smtClean="0"/>
              <a:t>10</a:t>
            </a:fld>
            <a:endParaRPr lang="en-GB"/>
          </a:p>
        </p:txBody>
      </p:sp>
    </p:spTree>
    <p:extLst>
      <p:ext uri="{BB962C8B-B14F-4D97-AF65-F5344CB8AC3E}">
        <p14:creationId xmlns:p14="http://schemas.microsoft.com/office/powerpoint/2010/main" val="1187281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core welfare pages for central support provision. The CS also provides a range of self help resources that you may find helpful.</a:t>
            </a:r>
          </a:p>
        </p:txBody>
      </p:sp>
      <p:sp>
        <p:nvSpPr>
          <p:cNvPr id="4" name="Slide Number Placeholder 3"/>
          <p:cNvSpPr>
            <a:spLocks noGrp="1"/>
          </p:cNvSpPr>
          <p:nvPr>
            <p:ph type="sldNum" sz="quarter" idx="10"/>
          </p:nvPr>
        </p:nvSpPr>
        <p:spPr/>
        <p:txBody>
          <a:bodyPr/>
          <a:lstStyle/>
          <a:p>
            <a:fld id="{F6207B05-3DA9-4C39-899B-88FFBB84B3D1}" type="slidenum">
              <a:rPr lang="en-GB" smtClean="0"/>
              <a:t>11</a:t>
            </a:fld>
            <a:endParaRPr lang="en-GB"/>
          </a:p>
        </p:txBody>
      </p:sp>
    </p:spTree>
    <p:extLst>
      <p:ext uri="{BB962C8B-B14F-4D97-AF65-F5344CB8AC3E}">
        <p14:creationId xmlns:p14="http://schemas.microsoft.com/office/powerpoint/2010/main" val="295927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07B05-3DA9-4C39-899B-88FFBB84B3D1}" type="slidenum">
              <a:rPr lang="en-GB" smtClean="0"/>
              <a:t>2</a:t>
            </a:fld>
            <a:endParaRPr lang="en-GB"/>
          </a:p>
        </p:txBody>
      </p:sp>
    </p:spTree>
    <p:extLst>
      <p:ext uri="{BB962C8B-B14F-4D97-AF65-F5344CB8AC3E}">
        <p14:creationId xmlns:p14="http://schemas.microsoft.com/office/powerpoint/2010/main" val="306794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6207B05-3DA9-4C39-899B-88FFBB84B3D1}" type="slidenum">
              <a:rPr lang="en-GB" smtClean="0"/>
              <a:t>3</a:t>
            </a:fld>
            <a:endParaRPr lang="en-GB"/>
          </a:p>
        </p:txBody>
      </p:sp>
    </p:spTree>
    <p:extLst>
      <p:ext uri="{BB962C8B-B14F-4D97-AF65-F5344CB8AC3E}">
        <p14:creationId xmlns:p14="http://schemas.microsoft.com/office/powerpoint/2010/main" val="189861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07B05-3DA9-4C39-899B-88FFBB84B3D1}" type="slidenum">
              <a:rPr lang="en-GB" smtClean="0"/>
              <a:t>4</a:t>
            </a:fld>
            <a:endParaRPr lang="en-GB"/>
          </a:p>
        </p:txBody>
      </p:sp>
    </p:spTree>
    <p:extLst>
      <p:ext uri="{BB962C8B-B14F-4D97-AF65-F5344CB8AC3E}">
        <p14:creationId xmlns:p14="http://schemas.microsoft.com/office/powerpoint/2010/main" val="408667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So whilst there are things you can do to look after yourself and ensure your transition is as smooth as possible, it is important to realise that for some people the experience can be profoundly </a:t>
            </a:r>
            <a:r>
              <a:rPr lang="en-GB" b="1" baseline="0" dirty="0"/>
              <a:t>unsettling</a:t>
            </a:r>
            <a:r>
              <a:rPr lang="en-GB" baseline="0" dirty="0"/>
              <a:t> and </a:t>
            </a:r>
            <a:r>
              <a:rPr lang="en-GB" b="1" baseline="0" dirty="0"/>
              <a:t>disorientating</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Culture shock is a </a:t>
            </a:r>
            <a:r>
              <a:rPr lang="en-GB" b="1" baseline="0" dirty="0"/>
              <a:t>recognised psychological phenomenon </a:t>
            </a:r>
            <a:r>
              <a:rPr lang="en-GB" baseline="0" dirty="0"/>
              <a:t>and can affect people to varying degrees for different lengths of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Can include </a:t>
            </a:r>
            <a:r>
              <a:rPr lang="en-GB" b="1" baseline="0" dirty="0"/>
              <a:t>[points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It is important to note that all of these things constitute a </a:t>
            </a:r>
            <a:r>
              <a:rPr lang="en-GB" b="1" baseline="0" dirty="0"/>
              <a:t>normal range of emotions </a:t>
            </a:r>
            <a:r>
              <a:rPr lang="en-GB" baseline="0" dirty="0"/>
              <a:t>and you shouldn’t necessarily feel concerned if you experience them.</a:t>
            </a:r>
          </a:p>
          <a:p>
            <a:endParaRPr lang="en-GB" dirty="0"/>
          </a:p>
          <a:p>
            <a:r>
              <a:rPr lang="en-GB" baseline="0" dirty="0"/>
              <a:t>Many students coming to the UK to study will experience these emotions as much as those who are travelling abroad.  </a:t>
            </a:r>
          </a:p>
          <a:p>
            <a:endParaRPr lang="en-GB" baseline="0" dirty="0"/>
          </a:p>
          <a:p>
            <a:r>
              <a:rPr lang="en-GB" baseline="0" dirty="0"/>
              <a:t>However, if you are not aware of how culture shock can manifest itself, then you may be surprised.  </a:t>
            </a:r>
          </a:p>
        </p:txBody>
      </p:sp>
      <p:sp>
        <p:nvSpPr>
          <p:cNvPr id="4" name="Slide Number Placeholder 3"/>
          <p:cNvSpPr>
            <a:spLocks noGrp="1"/>
          </p:cNvSpPr>
          <p:nvPr>
            <p:ph type="sldNum" sz="quarter" idx="10"/>
          </p:nvPr>
        </p:nvSpPr>
        <p:spPr/>
        <p:txBody>
          <a:bodyPr/>
          <a:lstStyle/>
          <a:p>
            <a:fld id="{F6207B05-3DA9-4C39-899B-88FFBB84B3D1}" type="slidenum">
              <a:rPr lang="en-GB" smtClean="0"/>
              <a:t>5</a:t>
            </a:fld>
            <a:endParaRPr lang="en-GB"/>
          </a:p>
        </p:txBody>
      </p:sp>
    </p:spTree>
    <p:extLst>
      <p:ext uri="{BB962C8B-B14F-4D97-AF65-F5344CB8AC3E}">
        <p14:creationId xmlns:p14="http://schemas.microsoft.com/office/powerpoint/2010/main" val="29292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ease the culture shock and help with the transition here are some helpful pointers</a:t>
            </a:r>
          </a:p>
          <a:p>
            <a:endParaRPr lang="en-GB" dirty="0"/>
          </a:p>
          <a:p>
            <a:r>
              <a:rPr lang="en-GB" dirty="0"/>
              <a:t>Remember, you have already made numerous transitions in your life successfully - like the move to </a:t>
            </a:r>
            <a:r>
              <a:rPr lang="en-GB" dirty="0" err="1"/>
              <a:t>uni</a:t>
            </a:r>
            <a:r>
              <a:rPr lang="en-GB" dirty="0"/>
              <a:t>, or adapting to new ways of learning in a pandemic. These may not have always been pleasant but you have come through them</a:t>
            </a:r>
          </a:p>
        </p:txBody>
      </p:sp>
      <p:sp>
        <p:nvSpPr>
          <p:cNvPr id="4" name="Slide Number Placeholder 3"/>
          <p:cNvSpPr>
            <a:spLocks noGrp="1"/>
          </p:cNvSpPr>
          <p:nvPr>
            <p:ph type="sldNum" sz="quarter" idx="10"/>
          </p:nvPr>
        </p:nvSpPr>
        <p:spPr/>
        <p:txBody>
          <a:bodyPr/>
          <a:lstStyle/>
          <a:p>
            <a:fld id="{F6207B05-3DA9-4C39-899B-88FFBB84B3D1}" type="slidenum">
              <a:rPr lang="en-GB" smtClean="0"/>
              <a:t>6</a:t>
            </a:fld>
            <a:endParaRPr lang="en-GB"/>
          </a:p>
        </p:txBody>
      </p:sp>
    </p:spTree>
    <p:extLst>
      <p:ext uri="{BB962C8B-B14F-4D97-AF65-F5344CB8AC3E}">
        <p14:creationId xmlns:p14="http://schemas.microsoft.com/office/powerpoint/2010/main" val="38281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ease the culture shock and help with the transition here are some helpful pointers</a:t>
            </a:r>
          </a:p>
          <a:p>
            <a:endParaRPr lang="en-GB" dirty="0"/>
          </a:p>
          <a:p>
            <a:r>
              <a:rPr lang="en-GB" dirty="0"/>
              <a:t>Remember, you have already made numerous transitions in your life successfully - like the move to </a:t>
            </a:r>
            <a:r>
              <a:rPr lang="en-GB" dirty="0" err="1"/>
              <a:t>uni</a:t>
            </a:r>
            <a:r>
              <a:rPr lang="en-GB" dirty="0"/>
              <a:t>, or adapting to new ways of learning in a pandemic. These may not have always been pleasant but you have come through them</a:t>
            </a:r>
          </a:p>
        </p:txBody>
      </p:sp>
      <p:sp>
        <p:nvSpPr>
          <p:cNvPr id="4" name="Slide Number Placeholder 3"/>
          <p:cNvSpPr>
            <a:spLocks noGrp="1"/>
          </p:cNvSpPr>
          <p:nvPr>
            <p:ph type="sldNum" sz="quarter" idx="10"/>
          </p:nvPr>
        </p:nvSpPr>
        <p:spPr/>
        <p:txBody>
          <a:bodyPr/>
          <a:lstStyle/>
          <a:p>
            <a:fld id="{F6207B05-3DA9-4C39-899B-88FFBB84B3D1}" type="slidenum">
              <a:rPr lang="en-GB" smtClean="0"/>
              <a:t>7</a:t>
            </a:fld>
            <a:endParaRPr lang="en-GB"/>
          </a:p>
        </p:txBody>
      </p:sp>
    </p:spTree>
    <p:extLst>
      <p:ext uri="{BB962C8B-B14F-4D97-AF65-F5344CB8AC3E}">
        <p14:creationId xmlns:p14="http://schemas.microsoft.com/office/powerpoint/2010/main" val="335785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6207B05-3DA9-4C39-899B-88FFBB84B3D1}" type="slidenum">
              <a:rPr lang="en-GB" smtClean="0"/>
              <a:t>8</a:t>
            </a:fld>
            <a:endParaRPr lang="en-GB"/>
          </a:p>
        </p:txBody>
      </p:sp>
    </p:spTree>
    <p:extLst>
      <p:ext uri="{BB962C8B-B14F-4D97-AF65-F5344CB8AC3E}">
        <p14:creationId xmlns:p14="http://schemas.microsoft.com/office/powerpoint/2010/main" val="134756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central welfare provision remains available to you, and all can be offered remotely. Be aware of time difference </a:t>
            </a:r>
          </a:p>
        </p:txBody>
      </p:sp>
      <p:sp>
        <p:nvSpPr>
          <p:cNvPr id="4" name="Slide Number Placeholder 3"/>
          <p:cNvSpPr>
            <a:spLocks noGrp="1"/>
          </p:cNvSpPr>
          <p:nvPr>
            <p:ph type="sldNum" sz="quarter" idx="10"/>
          </p:nvPr>
        </p:nvSpPr>
        <p:spPr/>
        <p:txBody>
          <a:bodyPr/>
          <a:lstStyle/>
          <a:p>
            <a:fld id="{F6207B05-3DA9-4C39-899B-88FFBB84B3D1}" type="slidenum">
              <a:rPr lang="en-GB" smtClean="0"/>
              <a:t>9</a:t>
            </a:fld>
            <a:endParaRPr lang="en-GB"/>
          </a:p>
        </p:txBody>
      </p:sp>
    </p:spTree>
    <p:extLst>
      <p:ext uri="{BB962C8B-B14F-4D97-AF65-F5344CB8AC3E}">
        <p14:creationId xmlns:p14="http://schemas.microsoft.com/office/powerpoint/2010/main" val="106851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413199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281111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337578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8679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388520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148488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396713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164020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79651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29228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E507D1-A79A-4278-A15B-EF6D707E20DE}"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2ACDFA-2B7E-4F1A-98C8-BE86B8DF04B8}" type="slidenum">
              <a:rPr lang="en-GB" smtClean="0"/>
              <a:t>‹#›</a:t>
            </a:fld>
            <a:endParaRPr lang="en-GB" dirty="0"/>
          </a:p>
        </p:txBody>
      </p:sp>
    </p:spTree>
    <p:extLst>
      <p:ext uri="{BB962C8B-B14F-4D97-AF65-F5344CB8AC3E}">
        <p14:creationId xmlns:p14="http://schemas.microsoft.com/office/powerpoint/2010/main" val="19310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507D1-A79A-4278-A15B-EF6D707E20DE}" type="datetimeFigureOut">
              <a:rPr lang="en-GB" smtClean="0"/>
              <a:t>15/03/2023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ACDFA-2B7E-4F1A-98C8-BE86B8DF04B8}" type="slidenum">
              <a:rPr lang="en-GB" smtClean="0"/>
              <a:t>‹#›</a:t>
            </a:fld>
            <a:endParaRPr lang="en-GB" dirty="0"/>
          </a:p>
        </p:txBody>
      </p:sp>
    </p:spTree>
    <p:extLst>
      <p:ext uri="{BB962C8B-B14F-4D97-AF65-F5344CB8AC3E}">
        <p14:creationId xmlns:p14="http://schemas.microsoft.com/office/powerpoint/2010/main" val="2494012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ox.ac.uk/supportservice"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ox.ac.uk/students/welfare/disability" TargetMode="External"/><Relationship Id="rId5" Type="http://schemas.openxmlformats.org/officeDocument/2006/relationships/hyperlink" Target="http://www.ox.ac.uk/students/welfare/counselling"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3157" b="4980"/>
          <a:stretch/>
        </p:blipFill>
        <p:spPr>
          <a:xfrm>
            <a:off x="0" y="2593434"/>
            <a:ext cx="4030400" cy="4264564"/>
          </a:xfrm>
          <a:prstGeom prst="rect">
            <a:avLst/>
          </a:prstGeom>
        </p:spPr>
      </p:pic>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2386" y="0"/>
            <a:ext cx="3048000" cy="1307592"/>
          </a:xfrm>
          <a:prstGeom prst="rect">
            <a:avLst/>
          </a:prstGeom>
        </p:spPr>
      </p:pic>
      <p:pic>
        <p:nvPicPr>
          <p:cNvPr id="1026" name="Picture 2" descr="cid:image001.jpg@01D1E8CE.7A6B62A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0976" y="196596"/>
            <a:ext cx="1009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439504" y="2602322"/>
            <a:ext cx="6124754" cy="1446550"/>
          </a:xfrm>
          <a:prstGeom prst="rect">
            <a:avLst/>
          </a:prstGeom>
          <a:noFill/>
        </p:spPr>
        <p:txBody>
          <a:bodyPr wrap="square" rtlCol="0">
            <a:spAutoFit/>
          </a:bodyPr>
          <a:lstStyle/>
          <a:p>
            <a:pPr algn="ctr"/>
            <a:r>
              <a:rPr lang="en-GB" sz="4800" b="1" dirty="0"/>
              <a:t>Health &amp; Wellbeing</a:t>
            </a:r>
          </a:p>
          <a:p>
            <a:pPr algn="ctr"/>
            <a:r>
              <a:rPr lang="en-GB" sz="4000" b="1" dirty="0"/>
              <a:t>for your year abroad</a:t>
            </a:r>
          </a:p>
        </p:txBody>
      </p:sp>
    </p:spTree>
    <p:extLst>
      <p:ext uri="{BB962C8B-B14F-4D97-AF65-F5344CB8AC3E}">
        <p14:creationId xmlns:p14="http://schemas.microsoft.com/office/powerpoint/2010/main" val="226024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Summary</a:t>
            </a:r>
          </a:p>
        </p:txBody>
      </p:sp>
      <p:sp>
        <p:nvSpPr>
          <p:cNvPr id="11" name="Content Placeholder 2"/>
          <p:cNvSpPr txBox="1">
            <a:spLocks/>
          </p:cNvSpPr>
          <p:nvPr/>
        </p:nvSpPr>
        <p:spPr>
          <a:xfrm>
            <a:off x="500020" y="1303380"/>
            <a:ext cx="7534013" cy="4632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Aft>
                <a:spcPts val="600"/>
              </a:spcAft>
            </a:pPr>
            <a:r>
              <a:rPr lang="en-GB" sz="2800" b="1" dirty="0"/>
              <a:t>Plan ahead </a:t>
            </a:r>
            <a:r>
              <a:rPr lang="en-GB" sz="2800" dirty="0"/>
              <a:t>and be aware of current situation</a:t>
            </a:r>
          </a:p>
          <a:p>
            <a:pPr algn="l">
              <a:lnSpc>
                <a:spcPct val="150000"/>
              </a:lnSpc>
              <a:spcAft>
                <a:spcPts val="600"/>
              </a:spcAft>
            </a:pPr>
            <a:r>
              <a:rPr lang="en-GB" sz="2800" b="1" dirty="0"/>
              <a:t>Tell someone </a:t>
            </a:r>
            <a:r>
              <a:rPr lang="en-GB" sz="2800" dirty="0"/>
              <a:t>if you are struggling</a:t>
            </a:r>
          </a:p>
          <a:p>
            <a:pPr algn="l">
              <a:lnSpc>
                <a:spcPct val="150000"/>
              </a:lnSpc>
              <a:spcAft>
                <a:spcPts val="600"/>
              </a:spcAft>
            </a:pPr>
            <a:r>
              <a:rPr lang="en-GB" sz="2800" b="1" dirty="0"/>
              <a:t>Use existing support </a:t>
            </a:r>
            <a:r>
              <a:rPr lang="en-GB" sz="2800" dirty="0"/>
              <a:t>- keep in touch, interests</a:t>
            </a:r>
          </a:p>
          <a:p>
            <a:pPr algn="l">
              <a:lnSpc>
                <a:spcPct val="150000"/>
              </a:lnSpc>
              <a:spcAft>
                <a:spcPts val="600"/>
              </a:spcAft>
            </a:pPr>
            <a:r>
              <a:rPr lang="en-GB" sz="2800" b="1" dirty="0"/>
              <a:t>Support is available to you</a:t>
            </a:r>
            <a:endParaRPr lang="en-GB" sz="2800" dirty="0"/>
          </a:p>
        </p:txBody>
      </p:sp>
    </p:spTree>
    <p:extLst>
      <p:ext uri="{BB962C8B-B14F-4D97-AF65-F5344CB8AC3E}">
        <p14:creationId xmlns:p14="http://schemas.microsoft.com/office/powerpoint/2010/main" val="292242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Resources</a:t>
            </a:r>
          </a:p>
        </p:txBody>
      </p:sp>
      <p:sp>
        <p:nvSpPr>
          <p:cNvPr id="11" name="Content Placeholder 2"/>
          <p:cNvSpPr txBox="1">
            <a:spLocks/>
          </p:cNvSpPr>
          <p:nvPr/>
        </p:nvSpPr>
        <p:spPr>
          <a:xfrm>
            <a:off x="500020" y="1303380"/>
            <a:ext cx="7534013" cy="4632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lang="en-GB" sz="2000" b="1" dirty="0"/>
              <a:t>Counselling: </a:t>
            </a:r>
          </a:p>
          <a:p>
            <a:pPr lvl="1" algn="l"/>
            <a:r>
              <a:rPr lang="en-GB" dirty="0">
                <a:hlinkClick r:id="rId5"/>
              </a:rPr>
              <a:t>www.ox.ac.uk/students/welfare/counselling</a:t>
            </a:r>
            <a:endParaRPr lang="en-GB" dirty="0"/>
          </a:p>
          <a:p>
            <a:pPr lvl="1" algn="l">
              <a:spcBef>
                <a:spcPts val="600"/>
              </a:spcBef>
            </a:pPr>
            <a:endParaRPr lang="en-GB" dirty="0"/>
          </a:p>
          <a:p>
            <a:pPr lvl="0" algn="l"/>
            <a:r>
              <a:rPr lang="en-GB" sz="2000" b="1" dirty="0"/>
              <a:t>DAS:  </a:t>
            </a:r>
          </a:p>
          <a:p>
            <a:pPr lvl="1" algn="l"/>
            <a:r>
              <a:rPr lang="en-GB" dirty="0">
                <a:hlinkClick r:id="rId6"/>
              </a:rPr>
              <a:t>www.ox.ac.uk/students/welfare/disability</a:t>
            </a:r>
            <a:endParaRPr lang="en-GB" dirty="0"/>
          </a:p>
          <a:p>
            <a:pPr algn="l"/>
            <a:endParaRPr lang="en-GB" sz="2000" dirty="0"/>
          </a:p>
          <a:p>
            <a:pPr algn="l"/>
            <a:r>
              <a:rPr lang="en-GB" sz="2000" b="1" dirty="0"/>
              <a:t>Support Service:</a:t>
            </a:r>
          </a:p>
          <a:p>
            <a:pPr lvl="1" algn="l"/>
            <a:r>
              <a:rPr lang="en-GB" dirty="0">
                <a:hlinkClick r:id="rId7"/>
              </a:rPr>
              <a:t>www.ox.ac.uk/supportservice</a:t>
            </a:r>
            <a:endParaRPr lang="en-GB" dirty="0"/>
          </a:p>
        </p:txBody>
      </p:sp>
    </p:spTree>
    <p:extLst>
      <p:ext uri="{BB962C8B-B14F-4D97-AF65-F5344CB8AC3E}">
        <p14:creationId xmlns:p14="http://schemas.microsoft.com/office/powerpoint/2010/main" val="358825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2388973" cy="707886"/>
          </a:xfrm>
          <a:prstGeom prst="rect">
            <a:avLst/>
          </a:prstGeom>
          <a:noFill/>
        </p:spPr>
        <p:txBody>
          <a:bodyPr wrap="square" rtlCol="0">
            <a:spAutoFit/>
          </a:bodyPr>
          <a:lstStyle/>
          <a:p>
            <a:r>
              <a:rPr lang="en-GB" sz="4000" b="1" dirty="0"/>
              <a:t>Overview</a:t>
            </a:r>
          </a:p>
        </p:txBody>
      </p:sp>
      <p:sp>
        <p:nvSpPr>
          <p:cNvPr id="11" name="Content Placeholder 2"/>
          <p:cNvSpPr txBox="1">
            <a:spLocks/>
          </p:cNvSpPr>
          <p:nvPr/>
        </p:nvSpPr>
        <p:spPr>
          <a:xfrm>
            <a:off x="500020" y="1303380"/>
            <a:ext cx="7534013"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n-GB" sz="2800" dirty="0">
                <a:latin typeface="Calibri" panose="020F0502020204030204" pitchFamily="34" charset="0"/>
              </a:rPr>
              <a:t>Health and medical care</a:t>
            </a:r>
          </a:p>
          <a:p>
            <a:pPr marL="342900" indent="-342900" algn="l">
              <a:lnSpc>
                <a:spcPct val="150000"/>
              </a:lnSpc>
              <a:buFont typeface="Arial" panose="020B0604020202020204" pitchFamily="34" charset="0"/>
              <a:buChar char="•"/>
            </a:pPr>
            <a:r>
              <a:rPr lang="en-GB" sz="2800" dirty="0">
                <a:latin typeface="Calibri" panose="020F0502020204030204" pitchFamily="34" charset="0"/>
              </a:rPr>
              <a:t>Disabilities &amp; medical conditions</a:t>
            </a:r>
          </a:p>
          <a:p>
            <a:pPr marL="342900" indent="-342900" algn="l">
              <a:lnSpc>
                <a:spcPct val="150000"/>
              </a:lnSpc>
              <a:buFont typeface="Arial" panose="020B0604020202020204" pitchFamily="34" charset="0"/>
              <a:buChar char="•"/>
            </a:pPr>
            <a:r>
              <a:rPr lang="en-GB" sz="2800" dirty="0">
                <a:latin typeface="Calibri" panose="020F0502020204030204" pitchFamily="34" charset="0"/>
              </a:rPr>
              <a:t>Preparing for and managing transitions</a:t>
            </a:r>
          </a:p>
          <a:p>
            <a:pPr marL="342900" indent="-342900" algn="l">
              <a:lnSpc>
                <a:spcPct val="150000"/>
              </a:lnSpc>
              <a:buFont typeface="Arial" panose="020B0604020202020204" pitchFamily="34" charset="0"/>
              <a:buChar char="•"/>
            </a:pPr>
            <a:r>
              <a:rPr lang="en-GB" sz="2800" dirty="0">
                <a:latin typeface="Calibri" panose="020F0502020204030204" pitchFamily="34" charset="0"/>
              </a:rPr>
              <a:t>University support available</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2864651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Health and medical care</a:t>
            </a:r>
          </a:p>
        </p:txBody>
      </p:sp>
      <p:sp>
        <p:nvSpPr>
          <p:cNvPr id="11" name="Content Placeholder 2"/>
          <p:cNvSpPr txBox="1">
            <a:spLocks/>
          </p:cNvSpPr>
          <p:nvPr/>
        </p:nvSpPr>
        <p:spPr>
          <a:xfrm>
            <a:off x="500020" y="1303380"/>
            <a:ext cx="7534013"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800" dirty="0">
                <a:latin typeface="Calibri" panose="020F0502020204030204" pitchFamily="34" charset="0"/>
              </a:rPr>
              <a:t>Limited access to NHS provision and GP</a:t>
            </a:r>
          </a:p>
          <a:p>
            <a:pPr marL="457200" indent="-457200" algn="l">
              <a:buFont typeface="Arial" panose="020B0604020202020204" pitchFamily="34" charset="0"/>
              <a:buChar char="•"/>
            </a:pPr>
            <a:r>
              <a:rPr lang="en-GB" sz="2800" dirty="0">
                <a:latin typeface="Calibri" panose="020F0502020204030204" pitchFamily="34" charset="0"/>
              </a:rPr>
              <a:t>Prescriptions and medication</a:t>
            </a:r>
          </a:p>
          <a:p>
            <a:pPr marL="457200" indent="-457200" algn="l">
              <a:buFont typeface="Arial" panose="020B0604020202020204" pitchFamily="34" charset="0"/>
              <a:buChar char="•"/>
            </a:pPr>
            <a:r>
              <a:rPr lang="en-GB" sz="2800" dirty="0">
                <a:latin typeface="Calibri" panose="020F0502020204030204" pitchFamily="34" charset="0"/>
              </a:rPr>
              <a:t>Vaccinations </a:t>
            </a:r>
          </a:p>
          <a:p>
            <a:pPr marL="457200" indent="-457200" algn="l">
              <a:buFont typeface="Arial" panose="020B0604020202020204" pitchFamily="34" charset="0"/>
              <a:buChar char="•"/>
            </a:pPr>
            <a:r>
              <a:rPr lang="en-GB" sz="2800" dirty="0">
                <a:latin typeface="Calibri" panose="020F0502020204030204" pitchFamily="34" charset="0"/>
              </a:rPr>
              <a:t>Local health systems will be different</a:t>
            </a:r>
          </a:p>
          <a:p>
            <a:pPr marL="457200" indent="-457200" algn="l">
              <a:buFont typeface="Arial" panose="020B0604020202020204" pitchFamily="34" charset="0"/>
              <a:buChar char="•"/>
            </a:pPr>
            <a:r>
              <a:rPr lang="en-GB" sz="2800" dirty="0">
                <a:latin typeface="Calibri" panose="020F0502020204030204" pitchFamily="34" charset="0"/>
              </a:rPr>
              <a:t>Pandemic requirements</a:t>
            </a:r>
          </a:p>
          <a:p>
            <a:pPr algn="l"/>
            <a:endParaRPr lang="en-GB" sz="2800" dirty="0">
              <a:latin typeface="Calibri" panose="020F0502020204030204" pitchFamily="34" charset="0"/>
            </a:endParaRP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73337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Disabilities &amp; conditions</a:t>
            </a:r>
          </a:p>
        </p:txBody>
      </p:sp>
      <p:sp>
        <p:nvSpPr>
          <p:cNvPr id="11" name="Content Placeholder 2"/>
          <p:cNvSpPr txBox="1">
            <a:spLocks/>
          </p:cNvSpPr>
          <p:nvPr/>
        </p:nvSpPr>
        <p:spPr>
          <a:xfrm>
            <a:off x="500020" y="1303380"/>
            <a:ext cx="7534013" cy="438912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alibri" panose="020F0502020204030204" pitchFamily="34" charset="0"/>
              </a:rPr>
              <a:t>Considerations:</a:t>
            </a:r>
          </a:p>
          <a:p>
            <a:pPr marL="914400" lvl="1" indent="-457200" algn="l">
              <a:buFont typeface="Arial" panose="020B0604020202020204" pitchFamily="34" charset="0"/>
              <a:buChar char="•"/>
            </a:pPr>
            <a:r>
              <a:rPr lang="en-GB" sz="2800" dirty="0">
                <a:latin typeface="Calibri" panose="020F0502020204030204" pitchFamily="34" charset="0"/>
              </a:rPr>
              <a:t>Type/location of placement </a:t>
            </a:r>
          </a:p>
          <a:p>
            <a:pPr marL="914400" lvl="1" indent="-457200" algn="l">
              <a:buFont typeface="Arial" panose="020B0604020202020204" pitchFamily="34" charset="0"/>
              <a:buChar char="•"/>
            </a:pPr>
            <a:r>
              <a:rPr lang="en-GB" sz="2800" dirty="0">
                <a:latin typeface="Calibri" panose="020F0502020204030204" pitchFamily="34" charset="0"/>
              </a:rPr>
              <a:t>Accommodation requirements</a:t>
            </a:r>
          </a:p>
          <a:p>
            <a:pPr marL="914400" lvl="1" indent="-457200" algn="l">
              <a:buFont typeface="Arial" panose="020B0604020202020204" pitchFamily="34" charset="0"/>
              <a:buChar char="•"/>
            </a:pPr>
            <a:r>
              <a:rPr lang="en-GB" sz="2800" dirty="0">
                <a:latin typeface="Calibri" panose="020F0502020204030204" pitchFamily="34" charset="0"/>
              </a:rPr>
              <a:t>Transport links</a:t>
            </a:r>
          </a:p>
          <a:p>
            <a:pPr marL="914400" lvl="1" indent="-457200" algn="l">
              <a:buFont typeface="Arial" panose="020B0604020202020204" pitchFamily="34" charset="0"/>
              <a:buChar char="•"/>
            </a:pPr>
            <a:r>
              <a:rPr lang="en-GB" sz="2800" dirty="0">
                <a:latin typeface="Calibri" panose="020F0502020204030204" pitchFamily="34" charset="0"/>
              </a:rPr>
              <a:t>Healthcare - costs, insurance, prescriptions, medical treatment</a:t>
            </a:r>
          </a:p>
          <a:p>
            <a:pPr marL="914400" lvl="1" indent="-457200" algn="l">
              <a:buFont typeface="Arial" panose="020B0604020202020204" pitchFamily="34" charset="0"/>
              <a:buChar char="•"/>
            </a:pPr>
            <a:r>
              <a:rPr lang="en-GB" sz="2800" dirty="0">
                <a:latin typeface="Calibri" panose="020F0502020204030204" pitchFamily="34" charset="0"/>
              </a:rPr>
              <a:t>In-country support provision - pastoral/welfare</a:t>
            </a:r>
          </a:p>
          <a:p>
            <a:pPr algn="l"/>
            <a:endParaRPr lang="en-GB" sz="2800" dirty="0">
              <a:latin typeface="Calibri" panose="020F0502020204030204" pitchFamily="34" charset="0"/>
            </a:endParaRPr>
          </a:p>
          <a:p>
            <a:pPr algn="l"/>
            <a:r>
              <a:rPr lang="en-GB" sz="2800" dirty="0">
                <a:latin typeface="Calibri" panose="020F0502020204030204" pitchFamily="34" charset="0"/>
              </a:rPr>
              <a:t>DAS - planning/preparing (including the return to Oxford), coordination, remote mentoring/</a:t>
            </a:r>
            <a:r>
              <a:rPr lang="en-GB" sz="2800" dirty="0" err="1">
                <a:latin typeface="Calibri" panose="020F0502020204030204" pitchFamily="34" charset="0"/>
              </a:rPr>
              <a:t>SpLD</a:t>
            </a:r>
            <a:r>
              <a:rPr lang="en-GB" sz="2800" dirty="0">
                <a:latin typeface="Calibri" panose="020F0502020204030204" pitchFamily="34" charset="0"/>
              </a:rPr>
              <a:t> tuition</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7015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Welfare - Culture Shock</a:t>
            </a:r>
          </a:p>
        </p:txBody>
      </p:sp>
      <p:sp>
        <p:nvSpPr>
          <p:cNvPr id="11" name="Content Placeholder 2"/>
          <p:cNvSpPr txBox="1">
            <a:spLocks/>
          </p:cNvSpPr>
          <p:nvPr/>
        </p:nvSpPr>
        <p:spPr>
          <a:xfrm>
            <a:off x="500020" y="1303379"/>
            <a:ext cx="7534013" cy="49001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sz="2800" b="1" dirty="0">
                <a:latin typeface="Calibri" panose="020F0502020204030204" pitchFamily="34" charset="0"/>
              </a:rPr>
              <a:t>Strain</a:t>
            </a:r>
            <a:r>
              <a:rPr lang="en-GB" sz="2800" dirty="0">
                <a:latin typeface="Calibri" panose="020F0502020204030204" pitchFamily="34" charset="0"/>
              </a:rPr>
              <a:t> - effort involved with adapting psychologically </a:t>
            </a:r>
          </a:p>
          <a:p>
            <a:pPr marL="285750" indent="-285750" algn="l">
              <a:buFont typeface="Arial" panose="020B0604020202020204" pitchFamily="34" charset="0"/>
              <a:buChar char="•"/>
            </a:pPr>
            <a:r>
              <a:rPr lang="en-GB" sz="2800" b="1" dirty="0"/>
              <a:t>Sense of loss</a:t>
            </a:r>
            <a:r>
              <a:rPr lang="en-GB" sz="2800" dirty="0"/>
              <a:t> and feelings of deprivation - to friends, status, professional role and possessions</a:t>
            </a:r>
          </a:p>
          <a:p>
            <a:pPr marL="285750" indent="-285750" algn="l">
              <a:buFont typeface="Arial" panose="020B0604020202020204" pitchFamily="34" charset="0"/>
              <a:buChar char="•"/>
            </a:pPr>
            <a:r>
              <a:rPr lang="en-GB" sz="2800" b="1" dirty="0"/>
              <a:t>Rejection </a:t>
            </a:r>
            <a:r>
              <a:rPr lang="en-GB" sz="2800" dirty="0"/>
              <a:t>-</a:t>
            </a:r>
            <a:r>
              <a:rPr lang="en-GB" sz="2800" b="1" dirty="0"/>
              <a:t> </a:t>
            </a:r>
            <a:r>
              <a:rPr lang="en-GB" sz="2800" dirty="0"/>
              <a:t>by/of members of the new culture</a:t>
            </a:r>
          </a:p>
          <a:p>
            <a:pPr marL="285750" indent="-285750" algn="l">
              <a:buFont typeface="Arial" panose="020B0604020202020204" pitchFamily="34" charset="0"/>
              <a:buChar char="•"/>
            </a:pPr>
            <a:r>
              <a:rPr lang="en-GB" sz="2800" b="1" dirty="0"/>
              <a:t>Confusion </a:t>
            </a:r>
            <a:r>
              <a:rPr lang="en-GB" sz="2800" dirty="0"/>
              <a:t>- role expectations and values</a:t>
            </a:r>
          </a:p>
          <a:p>
            <a:pPr marL="285750" indent="-285750" algn="l">
              <a:buFont typeface="Arial" panose="020B0604020202020204" pitchFamily="34" charset="0"/>
              <a:buChar char="•"/>
            </a:pPr>
            <a:r>
              <a:rPr lang="en-GB" sz="2800" b="1" dirty="0"/>
              <a:t>Surprise, anxiety, disgust, indignation</a:t>
            </a:r>
            <a:r>
              <a:rPr lang="en-GB" sz="2800" dirty="0"/>
              <a:t> - cultural differences</a:t>
            </a:r>
          </a:p>
          <a:p>
            <a:pPr marL="285750" indent="-285750" algn="l">
              <a:buFont typeface="Arial" panose="020B0604020202020204" pitchFamily="34" charset="0"/>
              <a:buChar char="•"/>
            </a:pPr>
            <a:r>
              <a:rPr lang="en-GB" sz="2800" b="1" dirty="0"/>
              <a:t>Feelings of impotence</a:t>
            </a:r>
            <a:r>
              <a:rPr lang="en-GB" sz="2800" dirty="0"/>
              <a:t> if feeling unable to cope with the new environment</a:t>
            </a:r>
            <a:endParaRPr lang="en-GB" sz="2800" u="sng" dirty="0"/>
          </a:p>
        </p:txBody>
      </p:sp>
    </p:spTree>
    <p:extLst>
      <p:ext uri="{BB962C8B-B14F-4D97-AF65-F5344CB8AC3E}">
        <p14:creationId xmlns:p14="http://schemas.microsoft.com/office/powerpoint/2010/main" val="308796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Welfare - Transitions</a:t>
            </a:r>
          </a:p>
        </p:txBody>
      </p:sp>
      <p:sp>
        <p:nvSpPr>
          <p:cNvPr id="11" name="Content Placeholder 2"/>
          <p:cNvSpPr txBox="1">
            <a:spLocks/>
          </p:cNvSpPr>
          <p:nvPr/>
        </p:nvSpPr>
        <p:spPr>
          <a:xfrm>
            <a:off x="500020" y="1303380"/>
            <a:ext cx="7534013" cy="43891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Aft>
                <a:spcPts val="600"/>
              </a:spcAft>
              <a:buFont typeface="Arial" panose="020B0604020202020204" pitchFamily="34" charset="0"/>
              <a:buChar char="•"/>
            </a:pPr>
            <a:r>
              <a:rPr lang="en-GB" sz="2800" dirty="0"/>
              <a:t>Be as </a:t>
            </a:r>
            <a:r>
              <a:rPr lang="en-GB" sz="2800" b="1" dirty="0"/>
              <a:t>informed</a:t>
            </a:r>
            <a:r>
              <a:rPr lang="en-GB" sz="2800" dirty="0"/>
              <a:t> as possible about the area prior to travel</a:t>
            </a:r>
          </a:p>
          <a:p>
            <a:pPr marL="457200" indent="-457200" algn="l">
              <a:spcAft>
                <a:spcPts val="600"/>
              </a:spcAft>
              <a:buFont typeface="Arial" panose="020B0604020202020204" pitchFamily="34" charset="0"/>
              <a:buChar char="•"/>
            </a:pPr>
            <a:r>
              <a:rPr lang="en-GB" sz="2800" dirty="0"/>
              <a:t>Be aware of your </a:t>
            </a:r>
            <a:r>
              <a:rPr lang="en-GB" sz="2800" b="1" dirty="0"/>
              <a:t>existing coping strategies</a:t>
            </a:r>
          </a:p>
          <a:p>
            <a:pPr marL="457200" indent="-457200" algn="l">
              <a:spcAft>
                <a:spcPts val="600"/>
              </a:spcAft>
              <a:buFont typeface="Arial" panose="020B0604020202020204" pitchFamily="34" charset="0"/>
              <a:buChar char="•"/>
            </a:pPr>
            <a:r>
              <a:rPr lang="en-GB" sz="2800" dirty="0"/>
              <a:t>Make your new space feel like </a:t>
            </a:r>
            <a:r>
              <a:rPr lang="en-GB" sz="2800" b="1" dirty="0"/>
              <a:t>home</a:t>
            </a:r>
          </a:p>
          <a:p>
            <a:pPr marL="457200" indent="-457200" algn="l">
              <a:spcAft>
                <a:spcPts val="600"/>
              </a:spcAft>
              <a:buFont typeface="Arial" panose="020B0604020202020204" pitchFamily="34" charset="0"/>
              <a:buChar char="•"/>
            </a:pPr>
            <a:r>
              <a:rPr lang="en-GB" sz="2800" b="1" dirty="0"/>
              <a:t>Keep in touch </a:t>
            </a:r>
            <a:r>
              <a:rPr lang="en-GB" sz="2800" dirty="0"/>
              <a:t>with family/home, college, longstanding friends</a:t>
            </a:r>
          </a:p>
          <a:p>
            <a:pPr marL="457200" indent="-457200" algn="l">
              <a:spcAft>
                <a:spcPts val="600"/>
              </a:spcAft>
              <a:buFont typeface="Arial" panose="020B0604020202020204" pitchFamily="34" charset="0"/>
              <a:buChar char="•"/>
            </a:pPr>
            <a:r>
              <a:rPr lang="en-GB" sz="2800" dirty="0"/>
              <a:t>Equally, </a:t>
            </a:r>
            <a:r>
              <a:rPr lang="en-GB" sz="2800" b="1" dirty="0"/>
              <a:t>embrace the culture </a:t>
            </a:r>
            <a:r>
              <a:rPr lang="en-GB" sz="2800" dirty="0"/>
              <a:t>- don’t defy it</a:t>
            </a:r>
            <a:endParaRPr lang="en-GB" dirty="0"/>
          </a:p>
        </p:txBody>
      </p:sp>
    </p:spTree>
    <p:extLst>
      <p:ext uri="{BB962C8B-B14F-4D97-AF65-F5344CB8AC3E}">
        <p14:creationId xmlns:p14="http://schemas.microsoft.com/office/powerpoint/2010/main" val="61704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Welfare - Transitions</a:t>
            </a:r>
          </a:p>
        </p:txBody>
      </p:sp>
      <p:sp>
        <p:nvSpPr>
          <p:cNvPr id="11" name="Content Placeholder 2"/>
          <p:cNvSpPr txBox="1">
            <a:spLocks/>
          </p:cNvSpPr>
          <p:nvPr/>
        </p:nvSpPr>
        <p:spPr>
          <a:xfrm>
            <a:off x="500020" y="1303380"/>
            <a:ext cx="7534013" cy="4632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spcAft>
                <a:spcPts val="600"/>
              </a:spcAft>
              <a:buFont typeface="Arial" panose="020B0604020202020204" pitchFamily="34" charset="0"/>
              <a:buChar char="•"/>
            </a:pPr>
            <a:r>
              <a:rPr lang="en-GB" sz="2800" dirty="0"/>
              <a:t>Get into </a:t>
            </a:r>
            <a:r>
              <a:rPr lang="en-GB" sz="2800" b="1" dirty="0"/>
              <a:t>routines</a:t>
            </a:r>
            <a:r>
              <a:rPr lang="en-GB" sz="2800" dirty="0"/>
              <a:t> and </a:t>
            </a:r>
            <a:r>
              <a:rPr lang="en-GB" sz="2800" b="1" dirty="0"/>
              <a:t>manage your time </a:t>
            </a:r>
            <a:r>
              <a:rPr lang="en-GB" sz="2800" dirty="0"/>
              <a:t>- sustain these where possible</a:t>
            </a:r>
          </a:p>
          <a:p>
            <a:pPr marL="457200" indent="-457200" algn="l">
              <a:spcAft>
                <a:spcPts val="600"/>
              </a:spcAft>
              <a:buFont typeface="Arial" panose="020B0604020202020204" pitchFamily="34" charset="0"/>
              <a:buChar char="•"/>
            </a:pPr>
            <a:r>
              <a:rPr lang="en-GB" sz="2800" dirty="0"/>
              <a:t>Set </a:t>
            </a:r>
            <a:r>
              <a:rPr lang="en-GB" sz="2800" b="1" dirty="0"/>
              <a:t>realistic expectations </a:t>
            </a:r>
            <a:r>
              <a:rPr lang="en-GB" sz="2800" dirty="0"/>
              <a:t>of what is achievable during your stay</a:t>
            </a:r>
          </a:p>
          <a:p>
            <a:pPr marL="457200" indent="-457200" algn="l">
              <a:spcAft>
                <a:spcPts val="600"/>
              </a:spcAft>
              <a:buFont typeface="Arial" panose="020B0604020202020204" pitchFamily="34" charset="0"/>
              <a:buChar char="•"/>
            </a:pPr>
            <a:r>
              <a:rPr lang="en-GB" sz="2800" b="1" dirty="0"/>
              <a:t>Food and sleep </a:t>
            </a:r>
            <a:r>
              <a:rPr lang="en-GB" sz="2800" dirty="0"/>
              <a:t>- anticipate some initial interruption</a:t>
            </a:r>
          </a:p>
          <a:p>
            <a:pPr marL="457200" indent="-457200" algn="l">
              <a:spcAft>
                <a:spcPts val="600"/>
              </a:spcAft>
              <a:buFont typeface="Arial" panose="020B0604020202020204" pitchFamily="34" charset="0"/>
              <a:buChar char="•"/>
            </a:pPr>
            <a:r>
              <a:rPr lang="en-GB" sz="2800" b="1" dirty="0"/>
              <a:t>Alcohol </a:t>
            </a:r>
            <a:r>
              <a:rPr lang="en-GB" sz="2800" dirty="0"/>
              <a:t>- in moderation &amp; culturally sensitive</a:t>
            </a:r>
          </a:p>
          <a:p>
            <a:pPr marL="457200" indent="-457200" algn="l">
              <a:spcAft>
                <a:spcPts val="600"/>
              </a:spcAft>
              <a:buFont typeface="Arial" panose="020B0604020202020204" pitchFamily="34" charset="0"/>
              <a:buChar char="•"/>
            </a:pPr>
            <a:r>
              <a:rPr lang="en-GB" sz="2800" dirty="0"/>
              <a:t>Hobbies and events - stay </a:t>
            </a:r>
            <a:r>
              <a:rPr lang="en-GB" sz="2800" b="1" dirty="0"/>
              <a:t>connected</a:t>
            </a:r>
          </a:p>
        </p:txBody>
      </p:sp>
    </p:spTree>
    <p:extLst>
      <p:ext uri="{BB962C8B-B14F-4D97-AF65-F5344CB8AC3E}">
        <p14:creationId xmlns:p14="http://schemas.microsoft.com/office/powerpoint/2010/main" val="502280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Welfare - Diversity</a:t>
            </a:r>
          </a:p>
        </p:txBody>
      </p:sp>
      <p:sp>
        <p:nvSpPr>
          <p:cNvPr id="11" name="Content Placeholder 2"/>
          <p:cNvSpPr txBox="1">
            <a:spLocks/>
          </p:cNvSpPr>
          <p:nvPr/>
        </p:nvSpPr>
        <p:spPr>
          <a:xfrm>
            <a:off x="500020" y="1303380"/>
            <a:ext cx="7534013" cy="4632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800" dirty="0">
                <a:latin typeface="Calibri" panose="020F0502020204030204" pitchFamily="34" charset="0"/>
              </a:rPr>
              <a:t>Cultural differences - attitudes, understanding, awareness, and acceptance</a:t>
            </a:r>
          </a:p>
          <a:p>
            <a:pPr algn="l"/>
            <a:endParaRPr lang="en-GB" sz="1400" dirty="0">
              <a:latin typeface="Calibri" panose="020F0502020204030204" pitchFamily="34" charset="0"/>
            </a:endParaRPr>
          </a:p>
          <a:p>
            <a:pPr marL="457200" indent="-457200" algn="l">
              <a:buFont typeface="Arial" panose="020B0604020202020204" pitchFamily="34" charset="0"/>
              <a:buChar char="•"/>
            </a:pPr>
            <a:r>
              <a:rPr lang="en-GB" sz="2800" dirty="0">
                <a:latin typeface="Calibri" panose="020F0502020204030204" pitchFamily="34" charset="0"/>
              </a:rPr>
              <a:t>Particular challenges may exist around ethnicity, religion, gender, gender identity, sexual orientation, disability</a:t>
            </a:r>
          </a:p>
          <a:p>
            <a:pPr algn="l"/>
            <a:endParaRPr lang="en-GB" sz="1100" dirty="0">
              <a:latin typeface="Calibri" panose="020F0502020204030204" pitchFamily="34" charset="0"/>
            </a:endParaRPr>
          </a:p>
          <a:p>
            <a:pPr marL="457200" indent="-457200" algn="l">
              <a:buFont typeface="Arial" panose="020B0604020202020204" pitchFamily="34" charset="0"/>
              <a:buChar char="•"/>
            </a:pPr>
            <a:r>
              <a:rPr lang="en-GB" sz="2800" dirty="0">
                <a:latin typeface="Calibri" panose="020F0502020204030204" pitchFamily="34" charset="0"/>
              </a:rPr>
              <a:t>Don’t keep it to yourself - informal vs formal support networks</a:t>
            </a:r>
          </a:p>
        </p:txBody>
      </p:sp>
    </p:spTree>
    <p:extLst>
      <p:ext uri="{BB962C8B-B14F-4D97-AF65-F5344CB8AC3E}">
        <p14:creationId xmlns:p14="http://schemas.microsoft.com/office/powerpoint/2010/main" val="410788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rot="5400000">
            <a:off x="122223" y="-122223"/>
            <a:ext cx="1450061" cy="1694507"/>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519" y="102151"/>
            <a:ext cx="1308426" cy="561315"/>
          </a:xfrm>
          <a:prstGeom prst="rect">
            <a:avLst/>
          </a:prstGeom>
        </p:spPr>
      </p:pic>
      <p:pic>
        <p:nvPicPr>
          <p:cNvPr id="1026" name="Picture 2" descr="cid:image001.jpg@01D1E8CE.7A6B62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632" y="146202"/>
            <a:ext cx="506994" cy="45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5400000">
            <a:off x="122223" y="-122221"/>
            <a:ext cx="1195058" cy="1439504"/>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200000">
            <a:off x="7368549" y="5082547"/>
            <a:ext cx="979721" cy="2571181"/>
          </a:xfrm>
          <a:prstGeom prst="triangle">
            <a:avLst>
              <a:gd name="adj" fmla="val 0"/>
            </a:avLst>
          </a:prstGeom>
          <a:solidFill>
            <a:srgbClr val="D4ECBA"/>
          </a:solidFill>
          <a:ln>
            <a:solidFill>
              <a:srgbClr val="D4E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16200000">
            <a:off x="7661496" y="5375496"/>
            <a:ext cx="783125" cy="2181882"/>
          </a:xfrm>
          <a:prstGeom prst="triangle">
            <a:avLst>
              <a:gd name="adj" fmla="val 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00020" y="222695"/>
            <a:ext cx="5466214" cy="707886"/>
          </a:xfrm>
          <a:prstGeom prst="rect">
            <a:avLst/>
          </a:prstGeom>
          <a:noFill/>
        </p:spPr>
        <p:txBody>
          <a:bodyPr wrap="square" rtlCol="0">
            <a:spAutoFit/>
          </a:bodyPr>
          <a:lstStyle/>
          <a:p>
            <a:r>
              <a:rPr lang="en-GB" sz="4000" b="1" dirty="0"/>
              <a:t>Support</a:t>
            </a:r>
          </a:p>
        </p:txBody>
      </p:sp>
      <p:sp>
        <p:nvSpPr>
          <p:cNvPr id="11" name="Content Placeholder 2"/>
          <p:cNvSpPr txBox="1">
            <a:spLocks/>
          </p:cNvSpPr>
          <p:nvPr/>
        </p:nvSpPr>
        <p:spPr>
          <a:xfrm>
            <a:off x="500020" y="1303380"/>
            <a:ext cx="7534013" cy="4632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lvl="0" indent="-457200" algn="l">
              <a:buFont typeface="Arial" panose="020B0604020202020204" pitchFamily="34" charset="0"/>
              <a:buChar char="•"/>
            </a:pPr>
            <a:r>
              <a:rPr lang="en-GB" sz="2800" b="1" dirty="0"/>
              <a:t>Counselling </a:t>
            </a:r>
            <a:r>
              <a:rPr lang="en-GB" sz="2800"/>
              <a:t>- offers </a:t>
            </a:r>
            <a:r>
              <a:rPr lang="en-GB" sz="2800" dirty="0"/>
              <a:t>online counselling</a:t>
            </a:r>
            <a:r>
              <a:rPr lang="en-GB" sz="2800" b="1" dirty="0"/>
              <a:t> </a:t>
            </a:r>
          </a:p>
          <a:p>
            <a:pPr marL="457200" lvl="0" indent="-457200" algn="l">
              <a:buFont typeface="Arial" panose="020B0604020202020204" pitchFamily="34" charset="0"/>
              <a:buChar char="•"/>
            </a:pPr>
            <a:endParaRPr lang="en-GB" sz="2800" dirty="0"/>
          </a:p>
          <a:p>
            <a:pPr marL="457200" lvl="0" indent="-457200" algn="l">
              <a:buFont typeface="Arial" panose="020B0604020202020204" pitchFamily="34" charset="0"/>
              <a:buChar char="•"/>
            </a:pPr>
            <a:r>
              <a:rPr lang="en-GB" sz="2800" b="1" dirty="0"/>
              <a:t>DAS</a:t>
            </a:r>
            <a:r>
              <a:rPr lang="en-GB" sz="2800" dirty="0"/>
              <a:t> - support plans and remote mentoring - speak to your advisor</a:t>
            </a:r>
            <a:endParaRPr lang="en-GB" sz="2800" b="1" dirty="0"/>
          </a:p>
          <a:p>
            <a:pPr marL="457200" indent="-457200" algn="l">
              <a:buFont typeface="Arial" panose="020B0604020202020204" pitchFamily="34" charset="0"/>
              <a:buChar char="•"/>
            </a:pPr>
            <a:endParaRPr lang="en-GB" sz="2800" b="1" dirty="0"/>
          </a:p>
          <a:p>
            <a:pPr marL="457200" indent="-457200" algn="l">
              <a:buFont typeface="Arial" panose="020B0604020202020204" pitchFamily="34" charset="0"/>
              <a:buChar char="•"/>
            </a:pPr>
            <a:r>
              <a:rPr lang="en-GB" sz="2800" b="1" dirty="0"/>
              <a:t>Sexual Violence Support Service</a:t>
            </a:r>
            <a:r>
              <a:rPr lang="en-GB" sz="2800" dirty="0"/>
              <a:t> - online</a:t>
            </a:r>
            <a:endParaRPr lang="en-GB" sz="2800" b="1" dirty="0"/>
          </a:p>
        </p:txBody>
      </p:sp>
    </p:spTree>
    <p:extLst>
      <p:ext uri="{BB962C8B-B14F-4D97-AF65-F5344CB8AC3E}">
        <p14:creationId xmlns:p14="http://schemas.microsoft.com/office/powerpoint/2010/main" val="2285889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TotalTime>
  <Words>729</Words>
  <Application>Microsoft Office PowerPoint</Application>
  <PresentationFormat>On-screen Show (4:3)</PresentationFormat>
  <Paragraphs>98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Mandeville</dc:creator>
  <cp:lastModifiedBy>Trudi Pinkerton</cp:lastModifiedBy>
  <cp:revision>50</cp:revision>
  <cp:lastPrinted>2018-10-16T09:54:49Z</cp:lastPrinted>
  <dcterms:created xsi:type="dcterms:W3CDTF">2018-10-09T10:02:29Z</dcterms:created>
  <dcterms:modified xsi:type="dcterms:W3CDTF">2023-03-15T14:40:43Z</dcterms:modified>
</cp:coreProperties>
</file>